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3250C29-5643-4565-AC40-58B3EEA728E5}" type="datetimeFigureOut">
              <a:rPr lang="ru-RU" smtClean="0"/>
              <a:pPr/>
              <a:t>18.02.2025</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F2CE25FF-41A9-4C2D-A44C-2C25889E4B87}"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3250C29-5643-4565-AC40-58B3EEA728E5}" type="datetimeFigureOut">
              <a:rPr lang="ru-RU" smtClean="0"/>
              <a:pPr/>
              <a:t>18.02.2025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2CE25FF-41A9-4C2D-A44C-2C25889E4B8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3250C29-5643-4565-AC40-58B3EEA728E5}" type="datetimeFigureOut">
              <a:rPr lang="ru-RU" smtClean="0"/>
              <a:pPr/>
              <a:t>18.02.2025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2CE25FF-41A9-4C2D-A44C-2C25889E4B8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3250C29-5643-4565-AC40-58B3EEA728E5}" type="datetimeFigureOut">
              <a:rPr lang="ru-RU" smtClean="0"/>
              <a:pPr/>
              <a:t>18.02.2025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2CE25FF-41A9-4C2D-A44C-2C25889E4B8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3250C29-5643-4565-AC40-58B3EEA728E5}" type="datetimeFigureOut">
              <a:rPr lang="ru-RU" smtClean="0"/>
              <a:pPr/>
              <a:t>18.02.2025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2CE25FF-41A9-4C2D-A44C-2C25889E4B87}"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3250C29-5643-4565-AC40-58B3EEA728E5}" type="datetimeFigureOut">
              <a:rPr lang="ru-RU" smtClean="0"/>
              <a:pPr/>
              <a:t>18.02.2025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2CE25FF-41A9-4C2D-A44C-2C25889E4B8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3250C29-5643-4565-AC40-58B3EEA728E5}" type="datetimeFigureOut">
              <a:rPr lang="ru-RU" smtClean="0"/>
              <a:pPr/>
              <a:t>18.02.2025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F2CE25FF-41A9-4C2D-A44C-2C25889E4B8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3250C29-5643-4565-AC40-58B3EEA728E5}" type="datetimeFigureOut">
              <a:rPr lang="ru-RU" smtClean="0"/>
              <a:pPr/>
              <a:t>18.02.2025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F2CE25FF-41A9-4C2D-A44C-2C25889E4B8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3250C29-5643-4565-AC40-58B3EEA728E5}" type="datetimeFigureOut">
              <a:rPr lang="ru-RU" smtClean="0"/>
              <a:pPr/>
              <a:t>18.02.2025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F2CE25FF-41A9-4C2D-A44C-2C25889E4B87}"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3250C29-5643-4565-AC40-58B3EEA728E5}" type="datetimeFigureOut">
              <a:rPr lang="ru-RU" smtClean="0"/>
              <a:pPr/>
              <a:t>18.02.2025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2CE25FF-41A9-4C2D-A44C-2C25889E4B8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3250C29-5643-4565-AC40-58B3EEA728E5}" type="datetimeFigureOut">
              <a:rPr lang="ru-RU" smtClean="0"/>
              <a:pPr/>
              <a:t>18.02.2025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2CE25FF-41A9-4C2D-A44C-2C25889E4B87}"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3250C29-5643-4565-AC40-58B3EEA728E5}" type="datetimeFigureOut">
              <a:rPr lang="ru-RU" smtClean="0"/>
              <a:pPr/>
              <a:t>18.02.2025</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2CE25FF-41A9-4C2D-A44C-2C25889E4B87}"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fontScale="90000"/>
          </a:bodyPr>
          <a:lstStyle/>
          <a:p>
            <a:r>
              <a:rPr lang="ru-RU" sz="1600" b="1" dirty="0" smtClean="0">
                <a:latin typeface="Times New Roman" pitchFamily="18" charset="0"/>
                <a:cs typeface="Times New Roman" pitchFamily="18" charset="0"/>
              </a:rPr>
              <a:t>Муниципальное бюджетное общеобразовательное учреждение «</a:t>
            </a:r>
            <a:r>
              <a:rPr lang="ru-RU" sz="1600" b="1" dirty="0" err="1" smtClean="0">
                <a:latin typeface="Times New Roman" pitchFamily="18" charset="0"/>
                <a:cs typeface="Times New Roman" pitchFamily="18" charset="0"/>
              </a:rPr>
              <a:t>Кутлуевская</a:t>
            </a:r>
            <a:r>
              <a:rPr lang="ru-RU" sz="1600" b="1" dirty="0" smtClean="0">
                <a:latin typeface="Times New Roman" pitchFamily="18" charset="0"/>
                <a:cs typeface="Times New Roman" pitchFamily="18" charset="0"/>
              </a:rPr>
              <a:t> средняя общеобразовательная школа»</a:t>
            </a:r>
            <a:br>
              <a:rPr lang="ru-RU" sz="1600" b="1" dirty="0" smtClean="0">
                <a:latin typeface="Times New Roman" pitchFamily="18" charset="0"/>
                <a:cs typeface="Times New Roman" pitchFamily="18" charset="0"/>
              </a:rPr>
            </a:br>
            <a:r>
              <a:rPr lang="ru-RU" sz="1600" b="1" dirty="0" err="1" smtClean="0">
                <a:latin typeface="Times New Roman" pitchFamily="18" charset="0"/>
                <a:cs typeface="Times New Roman" pitchFamily="18" charset="0"/>
              </a:rPr>
              <a:t>Асекеевский</a:t>
            </a:r>
            <a:r>
              <a:rPr lang="ru-RU" sz="1600" b="1" dirty="0" smtClean="0">
                <a:latin typeface="Times New Roman" pitchFamily="18" charset="0"/>
                <a:cs typeface="Times New Roman" pitchFamily="18" charset="0"/>
              </a:rPr>
              <a:t> район</a:t>
            </a:r>
            <a:br>
              <a:rPr lang="ru-RU" sz="1600" b="1"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Оренбургская область</a:t>
            </a:r>
            <a:endParaRPr lang="ru-RU" sz="1600" b="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2143116"/>
            <a:ext cx="6400800" cy="3495684"/>
          </a:xfrm>
        </p:spPr>
        <p:txBody>
          <a:bodyPr>
            <a:normAutofit lnSpcReduction="10000"/>
          </a:bodyPr>
          <a:lstStyle/>
          <a:p>
            <a:r>
              <a:rPr lang="ru-RU" sz="2000" b="1" dirty="0">
                <a:solidFill>
                  <a:srgbClr val="0070C0"/>
                </a:solidFill>
              </a:rPr>
              <a:t>Урок внеклассного чтения по рассказу </a:t>
            </a:r>
            <a:endParaRPr lang="ru-RU" sz="2000" b="1" dirty="0" smtClean="0">
              <a:solidFill>
                <a:srgbClr val="0070C0"/>
              </a:solidFill>
            </a:endParaRPr>
          </a:p>
          <a:p>
            <a:r>
              <a:rPr lang="ru-RU" sz="2000" b="1" dirty="0" smtClean="0">
                <a:solidFill>
                  <a:srgbClr val="0070C0"/>
                </a:solidFill>
              </a:rPr>
              <a:t>Леонида </a:t>
            </a:r>
            <a:r>
              <a:rPr lang="ru-RU" sz="2000" b="1" dirty="0">
                <a:solidFill>
                  <a:srgbClr val="0070C0"/>
                </a:solidFill>
              </a:rPr>
              <a:t>Пантелеева «Маринка»</a:t>
            </a:r>
            <a:endParaRPr lang="ru-RU" sz="2000" dirty="0">
              <a:solidFill>
                <a:srgbClr val="0070C0"/>
              </a:solidFill>
            </a:endParaRPr>
          </a:p>
          <a:p>
            <a:r>
              <a:rPr lang="ru-RU" sz="2000" b="1" dirty="0">
                <a:solidFill>
                  <a:srgbClr val="0070C0"/>
                </a:solidFill>
              </a:rPr>
              <a:t>«Я говорю с тобой из Ленинграда…»</a:t>
            </a:r>
            <a:endParaRPr lang="ru-RU" sz="2000" dirty="0">
              <a:solidFill>
                <a:srgbClr val="0070C0"/>
              </a:solidFill>
            </a:endParaRPr>
          </a:p>
          <a:p>
            <a:endParaRPr lang="ru-RU" sz="2000" dirty="0" smtClean="0"/>
          </a:p>
          <a:p>
            <a:endParaRPr lang="ru-RU" sz="2000" dirty="0"/>
          </a:p>
          <a:p>
            <a:endParaRPr lang="ru-RU" sz="2000" dirty="0" smtClean="0"/>
          </a:p>
          <a:p>
            <a:endParaRPr lang="ru-RU" sz="2000" dirty="0"/>
          </a:p>
          <a:p>
            <a:pPr algn="r"/>
            <a:r>
              <a:rPr lang="ru-RU" sz="1600" b="1" dirty="0" smtClean="0">
                <a:solidFill>
                  <a:schemeClr val="accent5"/>
                </a:solidFill>
                <a:latin typeface="Times New Roman" pitchFamily="18" charset="0"/>
                <a:cs typeface="Times New Roman" pitchFamily="18" charset="0"/>
              </a:rPr>
              <a:t>Урок разработан учителем</a:t>
            </a:r>
          </a:p>
          <a:p>
            <a:pPr algn="r"/>
            <a:r>
              <a:rPr lang="ru-RU" sz="1600" b="1" dirty="0" smtClean="0">
                <a:solidFill>
                  <a:schemeClr val="accent5"/>
                </a:solidFill>
                <a:latin typeface="Times New Roman" pitchFamily="18" charset="0"/>
                <a:cs typeface="Times New Roman" pitchFamily="18" charset="0"/>
              </a:rPr>
              <a:t> русского языка и литературы</a:t>
            </a:r>
          </a:p>
          <a:p>
            <a:pPr algn="r"/>
            <a:r>
              <a:rPr lang="ru-RU" sz="1600" b="1" dirty="0" smtClean="0">
                <a:solidFill>
                  <a:schemeClr val="accent5"/>
                </a:solidFill>
                <a:latin typeface="Times New Roman" pitchFamily="18" charset="0"/>
                <a:cs typeface="Times New Roman" pitchFamily="18" charset="0"/>
              </a:rPr>
              <a:t>Курочкиной </a:t>
            </a:r>
            <a:r>
              <a:rPr lang="ru-RU" sz="1600" b="1" dirty="0">
                <a:solidFill>
                  <a:schemeClr val="accent5"/>
                </a:solidFill>
                <a:latin typeface="Times New Roman" pitchFamily="18" charset="0"/>
                <a:cs typeface="Times New Roman" pitchFamily="18" charset="0"/>
              </a:rPr>
              <a:t>О</a:t>
            </a:r>
            <a:r>
              <a:rPr lang="ru-RU" sz="1600" b="1" dirty="0" smtClean="0">
                <a:solidFill>
                  <a:schemeClr val="accent5"/>
                </a:solidFill>
                <a:latin typeface="Times New Roman" pitchFamily="18" charset="0"/>
                <a:cs typeface="Times New Roman" pitchFamily="18" charset="0"/>
              </a:rPr>
              <a:t>льгой Николаевной </a:t>
            </a:r>
            <a:endParaRPr lang="ru-RU" sz="1600" b="1" dirty="0">
              <a:solidFill>
                <a:schemeClr val="accent5"/>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a:bodyPr>
          <a:lstStyle/>
          <a:p>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57166"/>
            <a:ext cx="6400800" cy="5281634"/>
          </a:xfrm>
        </p:spPr>
        <p:txBody>
          <a:bodyPr>
            <a:normAutofit/>
          </a:bodyPr>
          <a:lstStyle/>
          <a:p>
            <a:r>
              <a:rPr lang="ru-RU" sz="1800" b="1" dirty="0" smtClean="0">
                <a:solidFill>
                  <a:schemeClr val="tx1"/>
                </a:solidFill>
                <a:latin typeface="Times New Roman" pitchFamily="18" charset="0"/>
                <a:cs typeface="Times New Roman" pitchFamily="18" charset="0"/>
              </a:rPr>
              <a:t>Физкультминутка</a:t>
            </a:r>
          </a:p>
          <a:p>
            <a:pPr algn="l"/>
            <a:endParaRPr lang="ru-RU" sz="1800" dirty="0">
              <a:solidFill>
                <a:schemeClr val="tx1"/>
              </a:solidFill>
              <a:latin typeface="Times New Roman" pitchFamily="18" charset="0"/>
              <a:cs typeface="Times New Roman" pitchFamily="18" charset="0"/>
            </a:endParaRPr>
          </a:p>
        </p:txBody>
      </p:sp>
      <p:pic>
        <p:nvPicPr>
          <p:cNvPr id="5" name="Рисунок 4" descr="https://avatars.mds.yandex.net/i?id=2a00000179fe9e3eeed18a953d5d706a63ef-4255510-images-thumbs&amp;n=13"/>
          <p:cNvPicPr/>
          <p:nvPr/>
        </p:nvPicPr>
        <p:blipFill>
          <a:blip r:embed="rId2"/>
          <a:srcRect/>
          <a:stretch>
            <a:fillRect/>
          </a:stretch>
        </p:blipFill>
        <p:spPr bwMode="auto">
          <a:xfrm>
            <a:off x="1928794" y="1357298"/>
            <a:ext cx="5715040" cy="4357718"/>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a:bodyPr>
          <a:lstStyle/>
          <a:p>
            <a:pPr algn="l"/>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57166"/>
            <a:ext cx="6400800" cy="5281634"/>
          </a:xfrm>
        </p:spPr>
        <p:txBody>
          <a:bodyPr>
            <a:normAutofit/>
          </a:bodyPr>
          <a:lstStyle/>
          <a:p>
            <a:r>
              <a:rPr lang="ru-RU" sz="1800" dirty="0" smtClean="0">
                <a:solidFill>
                  <a:srgbClr val="0070C0"/>
                </a:solidFill>
                <a:latin typeface="Times New Roman" pitchFamily="18" charset="0"/>
                <a:cs typeface="Times New Roman" pitchFamily="18" charset="0"/>
              </a:rPr>
              <a:t>Найдите описание девочки в начале рассказа. Сравним этот портрет с описанием в период болезни.</a:t>
            </a:r>
          </a:p>
          <a:p>
            <a:pPr algn="l"/>
            <a:endParaRPr lang="ru-RU" sz="1800" dirty="0">
              <a:solidFill>
                <a:schemeClr val="tx1"/>
              </a:solidFill>
              <a:latin typeface="Times New Roman" pitchFamily="18" charset="0"/>
              <a:cs typeface="Times New Roman" pitchFamily="18" charset="0"/>
            </a:endParaRPr>
          </a:p>
        </p:txBody>
      </p:sp>
      <p:graphicFrame>
        <p:nvGraphicFramePr>
          <p:cNvPr id="5" name="Таблица 4"/>
          <p:cNvGraphicFramePr>
            <a:graphicFrameLocks noGrp="1"/>
          </p:cNvGraphicFramePr>
          <p:nvPr/>
        </p:nvGraphicFramePr>
        <p:xfrm>
          <a:off x="1619480" y="1344058"/>
          <a:ext cx="6268598" cy="2584306"/>
        </p:xfrm>
        <a:graphic>
          <a:graphicData uri="http://schemas.openxmlformats.org/drawingml/2006/table">
            <a:tbl>
              <a:tblPr/>
              <a:tblGrid>
                <a:gridCol w="3134299"/>
                <a:gridCol w="3134299"/>
              </a:tblGrid>
              <a:tr h="584744">
                <a:tc>
                  <a:txBody>
                    <a:bodyPr/>
                    <a:lstStyle/>
                    <a:p>
                      <a:r>
                        <a:rPr lang="ru-RU" sz="1800" b="1" kern="1200" dirty="0" smtClean="0">
                          <a:solidFill>
                            <a:schemeClr val="tx1"/>
                          </a:solidFill>
                          <a:latin typeface="+mn-lt"/>
                          <a:ea typeface="+mn-ea"/>
                          <a:cs typeface="+mn-cs"/>
                        </a:rPr>
                        <a:t>Маринка в начале рассказа </a:t>
                      </a:r>
                      <a:endParaRPr lang="ru-RU"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ru-RU" sz="1800" b="1" kern="1200" dirty="0" smtClean="0">
                          <a:solidFill>
                            <a:schemeClr val="tx1"/>
                          </a:solidFill>
                          <a:latin typeface="+mn-lt"/>
                          <a:ea typeface="+mn-ea"/>
                          <a:cs typeface="+mn-cs"/>
                        </a:rPr>
                        <a:t>Маринка в период болезни</a:t>
                      </a:r>
                      <a:endParaRPr lang="ru-RU"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99562">
                <a:tc>
                  <a:txBody>
                    <a:bodyPr/>
                    <a:lstStyle/>
                    <a:p>
                      <a:r>
                        <a:rPr lang="ru-RU" sz="1800" kern="1200" dirty="0" smtClean="0">
                          <a:solidFill>
                            <a:schemeClr val="tx1"/>
                          </a:solidFill>
                          <a:latin typeface="+mn-lt"/>
                          <a:ea typeface="+mn-ea"/>
                          <a:cs typeface="+mn-cs"/>
                        </a:rPr>
                        <a:t>Красивая, черноволосая, курчавая, большеглазая, живые глаза и живой, неподдельный румянец: «кровь с молоком»-вылитая кукла.</a:t>
                      </a:r>
                      <a:endParaRPr lang="ru-RU" sz="18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lang="ru-RU" sz="1800" kern="1200" dirty="0" smtClean="0">
                          <a:solidFill>
                            <a:schemeClr val="tx1"/>
                          </a:solidFill>
                          <a:latin typeface="+mn-lt"/>
                          <a:ea typeface="+mn-ea"/>
                          <a:cs typeface="+mn-cs"/>
                        </a:rPr>
                        <a:t>Смертельно бледное личико, тоненькие, как ветки, ручки, заострившийся носик, огромные ввалившиеся глаза- ничего детского не осталось в чертах ее лица.</a:t>
                      </a: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a:bodyPr>
          <a:lstStyle/>
          <a:p>
            <a:pPr algn="l"/>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57166"/>
            <a:ext cx="6400800" cy="5281634"/>
          </a:xfrm>
        </p:spPr>
        <p:txBody>
          <a:bodyPr>
            <a:normAutofit/>
          </a:bodyPr>
          <a:lstStyle/>
          <a:p>
            <a:r>
              <a:rPr lang="ru-RU" sz="1800" b="1" dirty="0" smtClean="0">
                <a:solidFill>
                  <a:srgbClr val="0070C0"/>
                </a:solidFill>
                <a:latin typeface="Times New Roman" pitchFamily="18" charset="0"/>
                <a:cs typeface="Times New Roman" pitchFamily="18" charset="0"/>
              </a:rPr>
              <a:t>-Определите идею произведения.</a:t>
            </a:r>
            <a:endParaRPr lang="ru-RU" sz="1800" dirty="0" smtClean="0">
              <a:solidFill>
                <a:srgbClr val="0070C0"/>
              </a:solidFill>
              <a:latin typeface="Times New Roman" pitchFamily="18" charset="0"/>
              <a:cs typeface="Times New Roman" pitchFamily="18" charset="0"/>
            </a:endParaRPr>
          </a:p>
          <a:p>
            <a:r>
              <a:rPr lang="ru-RU" sz="1800" dirty="0" smtClean="0">
                <a:solidFill>
                  <a:schemeClr val="tx1"/>
                </a:solidFill>
                <a:latin typeface="Times New Roman" pitchFamily="18" charset="0"/>
                <a:cs typeface="Times New Roman" pitchFamily="18" charset="0"/>
              </a:rPr>
              <a:t>Идея рассказа заключается в мужестве детей во время войны, их способности проявлять силу духа и не сдаваться даже в самых трудных условиях.</a:t>
            </a:r>
          </a:p>
          <a:p>
            <a:r>
              <a:rPr lang="ru-RU" sz="1800" dirty="0" smtClean="0">
                <a:solidFill>
                  <a:schemeClr val="tx1"/>
                </a:solidFill>
                <a:latin typeface="Times New Roman" pitchFamily="18" charset="0"/>
                <a:cs typeface="Times New Roman" pitchFamily="18" charset="0"/>
              </a:rPr>
              <a:t>История показывает, как дети, несмотря свой возраст и уязвимость, могут сохранять веру в справедливость и сопротивляться злу, находя в себе силы противостоять ужасам, которые они едва ли могут до конца понять</a:t>
            </a:r>
            <a:r>
              <a:rPr lang="ru-RU" sz="1800" dirty="0" smtClean="0">
                <a:solidFill>
                  <a:srgbClr val="0070C0"/>
                </a:solidFill>
                <a:latin typeface="Times New Roman" pitchFamily="18" charset="0"/>
                <a:cs typeface="Times New Roman" pitchFamily="18" charset="0"/>
              </a:rPr>
              <a:t>.</a:t>
            </a:r>
          </a:p>
          <a:p>
            <a:r>
              <a:rPr lang="ru-RU" sz="1800" b="1" dirty="0" smtClean="0">
                <a:solidFill>
                  <a:srgbClr val="0070C0"/>
                </a:solidFill>
                <a:latin typeface="Times New Roman" pitchFamily="18" charset="0"/>
                <a:cs typeface="Times New Roman" pitchFamily="18" charset="0"/>
              </a:rPr>
              <a:t>Проблема рассказа</a:t>
            </a:r>
            <a:r>
              <a:rPr lang="ru-RU" sz="1800" dirty="0" smtClean="0">
                <a:solidFill>
                  <a:srgbClr val="0070C0"/>
                </a:solidFill>
                <a:latin typeface="Times New Roman" pitchFamily="18" charset="0"/>
                <a:cs typeface="Times New Roman" pitchFamily="18" charset="0"/>
              </a:rPr>
              <a:t> </a:t>
            </a:r>
            <a:r>
              <a:rPr lang="ru-RU" sz="1800" dirty="0" smtClean="0">
                <a:solidFill>
                  <a:schemeClr val="tx1"/>
                </a:solidFill>
                <a:latin typeface="Times New Roman" pitchFamily="18" charset="0"/>
                <a:cs typeface="Times New Roman" pitchFamily="18" charset="0"/>
              </a:rPr>
              <a:t>- проблема несовместимости войны и детства.</a:t>
            </a:r>
          </a:p>
          <a:p>
            <a:r>
              <a:rPr lang="ru-RU" sz="1800" dirty="0" smtClean="0">
                <a:solidFill>
                  <a:srgbClr val="0070C0"/>
                </a:solidFill>
                <a:latin typeface="Times New Roman" pitchFamily="18" charset="0"/>
                <a:cs typeface="Times New Roman" pitchFamily="18" charset="0"/>
              </a:rPr>
              <a:t>-Ребята, скажите, проблема, которую автор ставит в своем рассказе, актуальна в наши дни?</a:t>
            </a:r>
          </a:p>
          <a:p>
            <a:endParaRPr lang="ru-RU" sz="1800" dirty="0" smtClean="0"/>
          </a:p>
          <a:p>
            <a:pPr algn="l"/>
            <a:endParaRPr lang="ru-RU" sz="1800" dirty="0">
              <a:solidFill>
                <a:schemeClr val="tx1"/>
              </a:solidFill>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a:bodyPr>
          <a:lstStyle/>
          <a:p>
            <a:pPr algn="l"/>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57166"/>
            <a:ext cx="6400800" cy="5281634"/>
          </a:xfrm>
        </p:spPr>
        <p:txBody>
          <a:bodyPr>
            <a:normAutofit/>
          </a:bodyPr>
          <a:lstStyle/>
          <a:p>
            <a:endParaRPr lang="ru-RU" sz="1800" dirty="0" smtClean="0"/>
          </a:p>
          <a:p>
            <a:pPr algn="l"/>
            <a:endParaRPr lang="ru-RU" sz="1800" dirty="0">
              <a:solidFill>
                <a:schemeClr val="tx1"/>
              </a:solidFill>
              <a:latin typeface="Times New Roman" pitchFamily="18" charset="0"/>
              <a:cs typeface="Times New Roman" pitchFamily="18" charset="0"/>
            </a:endParaRPr>
          </a:p>
        </p:txBody>
      </p:sp>
      <p:pic>
        <p:nvPicPr>
          <p:cNvPr id="4" name="Рисунок 3" descr="https://avatars.mds.yandex.net/i?id=0f8fed34f3bf3d840ade182afe93af3514e2c05d-6497606-images-thumbs&amp;n=13"/>
          <p:cNvPicPr/>
          <p:nvPr/>
        </p:nvPicPr>
        <p:blipFill>
          <a:blip r:embed="rId2"/>
          <a:srcRect/>
          <a:stretch>
            <a:fillRect/>
          </a:stretch>
        </p:blipFill>
        <p:spPr bwMode="auto">
          <a:xfrm>
            <a:off x="2071670" y="357166"/>
            <a:ext cx="5000660" cy="2786081"/>
          </a:xfrm>
          <a:prstGeom prst="rect">
            <a:avLst/>
          </a:prstGeom>
          <a:noFill/>
          <a:ln w="9525">
            <a:noFill/>
            <a:miter lim="800000"/>
            <a:headEnd/>
            <a:tailEnd/>
          </a:ln>
        </p:spPr>
      </p:pic>
      <p:sp>
        <p:nvSpPr>
          <p:cNvPr id="5" name="Прямоугольник 4"/>
          <p:cNvSpPr/>
          <p:nvPr/>
        </p:nvSpPr>
        <p:spPr>
          <a:xfrm>
            <a:off x="857224" y="3571875"/>
            <a:ext cx="7215238" cy="2585323"/>
          </a:xfrm>
          <a:prstGeom prst="rect">
            <a:avLst/>
          </a:prstGeom>
        </p:spPr>
        <p:txBody>
          <a:bodyPr wrap="square">
            <a:spAutoFit/>
          </a:bodyPr>
          <a:lstStyle/>
          <a:p>
            <a:r>
              <a:rPr lang="ru-RU" dirty="0" smtClean="0">
                <a:latin typeface="Times New Roman" pitchFamily="18" charset="0"/>
                <a:cs typeface="Times New Roman" pitchFamily="18" charset="0"/>
              </a:rPr>
              <a:t>10-летний Федор Симоненко, несмотря на ранение, смог спасти еще двух детей при атаке украинских диверсантов в Брянской области. Все произошло 2 марта 2023 года, когда украинские диверсанты проникли в приграничный район Брянской области. Они обстреляли два автомобиля, их водители погибли, пострадал мальчик. Федор, сам получивший проникающее ранение, смог вывести двух девочек в безопасную лесополосу, а затем поймал для всех спасшихся попутку в город. Впоследствии он рассказал, что из-за стресса даже не сразу заметил, что тяжело ранен.</a:t>
            </a:r>
            <a:endParaRPr lang="ru-RU"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a:bodyPr>
          <a:lstStyle/>
          <a:p>
            <a:pPr algn="l"/>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57166"/>
            <a:ext cx="6400800" cy="5281634"/>
          </a:xfrm>
        </p:spPr>
        <p:txBody>
          <a:bodyPr>
            <a:normAutofit/>
          </a:bodyPr>
          <a:lstStyle/>
          <a:p>
            <a:endParaRPr lang="ru-RU" sz="1800" dirty="0" smtClean="0"/>
          </a:p>
          <a:p>
            <a:pPr algn="l"/>
            <a:endParaRPr lang="ru-RU" sz="1800" dirty="0">
              <a:solidFill>
                <a:schemeClr val="tx1"/>
              </a:solidFill>
              <a:latin typeface="Times New Roman" pitchFamily="18" charset="0"/>
              <a:cs typeface="Times New Roman" pitchFamily="18" charset="0"/>
            </a:endParaRPr>
          </a:p>
        </p:txBody>
      </p:sp>
      <p:pic>
        <p:nvPicPr>
          <p:cNvPr id="4" name="Рисунок 3" descr="https://avatars.mds.yandex.net/i?id=42d0e3dd8e9496361c787acf0f7a99bec78c4129-10850090-images-thumbs&amp;n=13"/>
          <p:cNvPicPr/>
          <p:nvPr/>
        </p:nvPicPr>
        <p:blipFill>
          <a:blip r:embed="rId2"/>
          <a:srcRect/>
          <a:stretch>
            <a:fillRect/>
          </a:stretch>
        </p:blipFill>
        <p:spPr bwMode="auto">
          <a:xfrm>
            <a:off x="2143108" y="357166"/>
            <a:ext cx="5072098" cy="2857519"/>
          </a:xfrm>
          <a:prstGeom prst="rect">
            <a:avLst/>
          </a:prstGeom>
          <a:noFill/>
          <a:ln w="9525">
            <a:noFill/>
            <a:miter lim="800000"/>
            <a:headEnd/>
            <a:tailEnd/>
          </a:ln>
        </p:spPr>
      </p:pic>
      <p:sp>
        <p:nvSpPr>
          <p:cNvPr id="5" name="Прямоугольник 4"/>
          <p:cNvSpPr/>
          <p:nvPr/>
        </p:nvSpPr>
        <p:spPr>
          <a:xfrm>
            <a:off x="928662" y="3357562"/>
            <a:ext cx="7072362" cy="2585323"/>
          </a:xfrm>
          <a:prstGeom prst="rect">
            <a:avLst/>
          </a:prstGeom>
        </p:spPr>
        <p:txBody>
          <a:bodyPr wrap="square">
            <a:spAutoFit/>
          </a:bodyPr>
          <a:lstStyle/>
          <a:p>
            <a:r>
              <a:rPr lang="ru-RU" dirty="0" smtClean="0">
                <a:latin typeface="Times New Roman" pitchFamily="18" charset="0"/>
                <a:cs typeface="Times New Roman" pitchFamily="18" charset="0"/>
              </a:rPr>
              <a:t>Четырнадцатилетний </a:t>
            </a:r>
            <a:r>
              <a:rPr lang="ru-RU" dirty="0" err="1" smtClean="0">
                <a:latin typeface="Times New Roman" pitchFamily="18" charset="0"/>
                <a:cs typeface="Times New Roman" pitchFamily="18" charset="0"/>
              </a:rPr>
              <a:t>Арсен</a:t>
            </a:r>
            <a:r>
              <a:rPr lang="ru-RU" dirty="0" smtClean="0">
                <a:latin typeface="Times New Roman" pitchFamily="18" charset="0"/>
                <a:cs typeface="Times New Roman" pitchFamily="18" charset="0"/>
              </a:rPr>
              <a:t> Попов из Мариуполя был волонтером в больнице №2. Там парень наравне со взрослыми разбирал завалы, обеспечивал пострадавших водой и лекарствами, спасал из-под обстрелов раненых, несмотря на то что сам весит чуть больше 50 кг. "Я пришел на работу, переоделся, надел форму. За час привезли пять человек. Через полчаса двое приехали. Потом мама и два ребенка. Женщина после этого умерла, а ребенок - раненый осколками в глаза - и еще младший брат остались живы. Вечером еще человек пять привезли, – рассказал о буднях в больнице молодой волонтер</a:t>
            </a:r>
            <a:endParaRPr lang="ru-RU"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a:bodyPr>
          <a:lstStyle/>
          <a:p>
            <a:pPr algn="l"/>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57166"/>
            <a:ext cx="6400800" cy="5281634"/>
          </a:xfrm>
        </p:spPr>
        <p:txBody>
          <a:bodyPr>
            <a:normAutofit/>
          </a:bodyPr>
          <a:lstStyle/>
          <a:p>
            <a:endParaRPr lang="ru-RU" sz="1800" dirty="0" smtClean="0"/>
          </a:p>
          <a:p>
            <a:pPr algn="l"/>
            <a:endParaRPr lang="ru-RU" sz="1800" dirty="0">
              <a:solidFill>
                <a:schemeClr val="tx1"/>
              </a:solidFill>
              <a:latin typeface="Times New Roman" pitchFamily="18" charset="0"/>
              <a:cs typeface="Times New Roman" pitchFamily="18" charset="0"/>
            </a:endParaRPr>
          </a:p>
        </p:txBody>
      </p:sp>
      <p:pic>
        <p:nvPicPr>
          <p:cNvPr id="4" name="Рисунок 3" descr="https://avatars.mds.yandex.net/i?id=5ba967f6696c5270eb238c8ef9762cd7e9932370-9071479-images-thumbs&amp;n=13"/>
          <p:cNvPicPr/>
          <p:nvPr/>
        </p:nvPicPr>
        <p:blipFill>
          <a:blip r:embed="rId2"/>
          <a:srcRect/>
          <a:stretch>
            <a:fillRect/>
          </a:stretch>
        </p:blipFill>
        <p:spPr bwMode="auto">
          <a:xfrm>
            <a:off x="2285984" y="428604"/>
            <a:ext cx="4357718" cy="2643206"/>
          </a:xfrm>
          <a:prstGeom prst="rect">
            <a:avLst/>
          </a:prstGeom>
          <a:noFill/>
          <a:ln w="9525">
            <a:noFill/>
            <a:miter lim="800000"/>
            <a:headEnd/>
            <a:tailEnd/>
          </a:ln>
        </p:spPr>
      </p:pic>
      <p:sp>
        <p:nvSpPr>
          <p:cNvPr id="5" name="Прямоугольник 4"/>
          <p:cNvSpPr/>
          <p:nvPr/>
        </p:nvSpPr>
        <p:spPr>
          <a:xfrm>
            <a:off x="928662" y="3286124"/>
            <a:ext cx="6929486" cy="2585323"/>
          </a:xfrm>
          <a:prstGeom prst="rect">
            <a:avLst/>
          </a:prstGeom>
        </p:spPr>
        <p:txBody>
          <a:bodyPr wrap="square">
            <a:spAutoFit/>
          </a:bodyPr>
          <a:lstStyle/>
          <a:p>
            <a:r>
              <a:rPr lang="ru-RU" dirty="0" smtClean="0">
                <a:latin typeface="Times New Roman" pitchFamily="18" charset="0"/>
                <a:cs typeface="Times New Roman" pitchFamily="18" charset="0"/>
              </a:rPr>
              <a:t> Героический подвиг совершила и 16-летняя Лиза </a:t>
            </a:r>
            <a:r>
              <a:rPr lang="ru-RU" dirty="0" err="1" smtClean="0">
                <a:latin typeface="Times New Roman" pitchFamily="18" charset="0"/>
                <a:cs typeface="Times New Roman" pitchFamily="18" charset="0"/>
              </a:rPr>
              <a:t>Шекмар</a:t>
            </a:r>
            <a:r>
              <a:rPr lang="ru-RU" dirty="0" smtClean="0">
                <a:latin typeface="Times New Roman" pitchFamily="18" charset="0"/>
                <a:cs typeface="Times New Roman" pitchFamily="18" charset="0"/>
              </a:rPr>
              <a:t> из Мариуполя. Весной 2022 года при попытке высвободиться из заточения в квартале завода "</a:t>
            </a:r>
            <a:r>
              <a:rPr lang="ru-RU" dirty="0" err="1" smtClean="0">
                <a:latin typeface="Times New Roman" pitchFamily="18" charset="0"/>
                <a:cs typeface="Times New Roman" pitchFamily="18" charset="0"/>
              </a:rPr>
              <a:t>Азовсталь</a:t>
            </a:r>
            <a:r>
              <a:rPr lang="ru-RU" dirty="0" smtClean="0">
                <a:latin typeface="Times New Roman" pitchFamily="18" charset="0"/>
                <a:cs typeface="Times New Roman" pitchFamily="18" charset="0"/>
              </a:rPr>
              <a:t>" она получила ранение бедра, на ее глазах погибла мама. Затем из-за обстрела в доме возник пожар. С открытой раной Лиза выбралась из огненной ловушки, забрав с собой пятилетнюю девочку. "Я первая шла, потом мама этой девочки, потом моя мама. И вот я помогла маме девочки, ее звали Ира. У нее была сломана нога. Я ей помогла, к себе подтянула, - вспоминает девушка.</a:t>
            </a:r>
            <a:endParaRPr lang="ru-RU"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a:bodyPr>
          <a:lstStyle/>
          <a:p>
            <a:pPr algn="l"/>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57166"/>
            <a:ext cx="6400800" cy="5281634"/>
          </a:xfrm>
        </p:spPr>
        <p:txBody>
          <a:bodyPr>
            <a:normAutofit/>
          </a:bodyPr>
          <a:lstStyle/>
          <a:p>
            <a:endParaRPr lang="ru-RU" sz="1800" dirty="0" smtClean="0"/>
          </a:p>
          <a:p>
            <a:pPr algn="l"/>
            <a:endParaRPr lang="ru-RU" sz="1800" dirty="0">
              <a:solidFill>
                <a:schemeClr val="tx1"/>
              </a:solidFill>
              <a:latin typeface="Times New Roman" pitchFamily="18" charset="0"/>
              <a:cs typeface="Times New Roman" pitchFamily="18" charset="0"/>
            </a:endParaRPr>
          </a:p>
        </p:txBody>
      </p:sp>
      <p:pic>
        <p:nvPicPr>
          <p:cNvPr id="4" name="Рисунок 3" descr="https://avatars.mds.yandex.net/i?id=a872eaf6290e89ed98f999fbbbd04f443d2fd058-12490070-images-thumbs&amp;n=13"/>
          <p:cNvPicPr/>
          <p:nvPr/>
        </p:nvPicPr>
        <p:blipFill>
          <a:blip r:embed="rId2"/>
          <a:srcRect/>
          <a:stretch>
            <a:fillRect/>
          </a:stretch>
        </p:blipFill>
        <p:spPr bwMode="auto">
          <a:xfrm>
            <a:off x="2357422" y="571480"/>
            <a:ext cx="4286280" cy="2857520"/>
          </a:xfrm>
          <a:prstGeom prst="rect">
            <a:avLst/>
          </a:prstGeom>
          <a:noFill/>
          <a:ln w="9525">
            <a:noFill/>
            <a:miter lim="800000"/>
            <a:headEnd/>
            <a:tailEnd/>
          </a:ln>
        </p:spPr>
      </p:pic>
      <p:sp>
        <p:nvSpPr>
          <p:cNvPr id="5" name="Прямоугольник 4"/>
          <p:cNvSpPr/>
          <p:nvPr/>
        </p:nvSpPr>
        <p:spPr>
          <a:xfrm>
            <a:off x="642910" y="3571876"/>
            <a:ext cx="7786742" cy="2554545"/>
          </a:xfrm>
          <a:prstGeom prst="rect">
            <a:avLst/>
          </a:prstGeom>
        </p:spPr>
        <p:txBody>
          <a:bodyPr wrap="square">
            <a:spAutoFit/>
          </a:bodyPr>
          <a:lstStyle/>
          <a:p>
            <a:r>
              <a:rPr lang="ru-RU" sz="1600" dirty="0" smtClean="0">
                <a:latin typeface="Times New Roman" pitchFamily="18" charset="0"/>
                <a:cs typeface="Times New Roman" pitchFamily="18" charset="0"/>
              </a:rPr>
              <a:t>3 апреля 2022 года 14-летний Илья Семенов из </a:t>
            </a:r>
            <a:r>
              <a:rPr lang="ru-RU" sz="1600" dirty="0" err="1" smtClean="0">
                <a:latin typeface="Times New Roman" pitchFamily="18" charset="0"/>
                <a:cs typeface="Times New Roman" pitchFamily="18" charset="0"/>
              </a:rPr>
              <a:t>луганского</a:t>
            </a:r>
            <a:r>
              <a:rPr lang="ru-RU" sz="1600" dirty="0" smtClean="0">
                <a:latin typeface="Times New Roman" pitchFamily="18" charset="0"/>
                <a:cs typeface="Times New Roman" pitchFamily="18" charset="0"/>
              </a:rPr>
              <a:t> села Красный Яр оказал помощь другу, который подорвался на противопехотной мине во время прогулки по берегу реки Северский Донец. Илья сразу понял, что рядом могут быть и другие неразорвавшиеся мины, установленные отступающими украинские военными. Несмотря на это, Илья без раздумий бросился на помощь приятелю, смог остановить кровотечение. Никто не решался вступить на минное поле, чтобы помочь Илье. Он сам взвалил раненого парня на спину и потащил в безопасное место. На пути он внимательно смотрел под ноги и заметил еще несколько мин. Преодолев заминированную местность, Илья передал раненого приятеля взрослым, и те вызвали бригаду скорой помощи.</a:t>
            </a:r>
            <a:endParaRPr lang="ru-RU" sz="16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a:bodyPr>
          <a:lstStyle/>
          <a:p>
            <a:pPr algn="l"/>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57166"/>
            <a:ext cx="6400800" cy="5281634"/>
          </a:xfrm>
        </p:spPr>
        <p:txBody>
          <a:bodyPr>
            <a:normAutofit/>
          </a:bodyPr>
          <a:lstStyle/>
          <a:p>
            <a:pPr algn="l"/>
            <a:r>
              <a:rPr lang="ru-RU" sz="1800" dirty="0" smtClean="0">
                <a:latin typeface="Times New Roman" pitchFamily="18" charset="0"/>
                <a:cs typeface="Times New Roman" pitchFamily="18" charset="0"/>
              </a:rPr>
              <a:t>-</a:t>
            </a:r>
            <a:r>
              <a:rPr lang="ru-RU" sz="1800" dirty="0" smtClean="0">
                <a:solidFill>
                  <a:schemeClr val="tx1"/>
                </a:solidFill>
                <a:latin typeface="Times New Roman" pitchFamily="18" charset="0"/>
                <a:cs typeface="Times New Roman" pitchFamily="18" charset="0"/>
              </a:rPr>
              <a:t>Л.Пантелеев в рассказе изобразил…</a:t>
            </a:r>
          </a:p>
          <a:p>
            <a:pPr algn="l"/>
            <a:r>
              <a:rPr lang="ru-RU" sz="1800" dirty="0" smtClean="0">
                <a:solidFill>
                  <a:schemeClr val="tx1"/>
                </a:solidFill>
                <a:latin typeface="Times New Roman" pitchFamily="18" charset="0"/>
                <a:cs typeface="Times New Roman" pitchFamily="18" charset="0"/>
              </a:rPr>
              <a:t>- Мне было интересно узнать…</a:t>
            </a:r>
          </a:p>
          <a:p>
            <a:pPr algn="l"/>
            <a:r>
              <a:rPr lang="ru-RU" sz="1800" dirty="0" smtClean="0">
                <a:solidFill>
                  <a:schemeClr val="tx1"/>
                </a:solidFill>
                <a:latin typeface="Times New Roman" pitchFamily="18" charset="0"/>
                <a:cs typeface="Times New Roman" pitchFamily="18" charset="0"/>
              </a:rPr>
              <a:t>- Что мне больше всего запомнилось…</a:t>
            </a:r>
          </a:p>
          <a:p>
            <a:pPr algn="l"/>
            <a:r>
              <a:rPr lang="ru-RU" sz="1800" dirty="0" smtClean="0">
                <a:solidFill>
                  <a:schemeClr val="tx1"/>
                </a:solidFill>
                <a:latin typeface="Times New Roman" pitchFamily="18" charset="0"/>
                <a:cs typeface="Times New Roman" pitchFamily="18" charset="0"/>
              </a:rPr>
              <a:t>-Зачем нужно помнить о таких событиях…</a:t>
            </a:r>
          </a:p>
          <a:p>
            <a:pPr algn="l"/>
            <a:endParaRPr lang="ru-RU" sz="1800" dirty="0" smtClean="0">
              <a:solidFill>
                <a:schemeClr val="tx1"/>
              </a:solidFill>
              <a:latin typeface="Times New Roman" pitchFamily="18" charset="0"/>
              <a:cs typeface="Times New Roman" pitchFamily="18" charset="0"/>
            </a:endParaRPr>
          </a:p>
          <a:p>
            <a:pPr algn="l"/>
            <a:endParaRPr lang="ru-RU" sz="1800" dirty="0" smtClean="0">
              <a:solidFill>
                <a:schemeClr val="tx1"/>
              </a:solidFill>
              <a:latin typeface="Times New Roman" pitchFamily="18" charset="0"/>
              <a:cs typeface="Times New Roman" pitchFamily="18" charset="0"/>
            </a:endParaRPr>
          </a:p>
          <a:p>
            <a:pPr algn="l"/>
            <a:r>
              <a:rPr lang="ru-RU" sz="1800" dirty="0" smtClean="0">
                <a:solidFill>
                  <a:schemeClr val="tx1"/>
                </a:solidFill>
                <a:latin typeface="Times New Roman" pitchFamily="18" charset="0"/>
                <a:cs typeface="Times New Roman" pitchFamily="18" charset="0"/>
              </a:rPr>
              <a:t>В рассказе Л.Пантелеева все обыденно, просто, нет описания каких-то особенных, невероятных подвигов, произведение его предельно реалистично. На примере жизни маленькой девочки Маринки  автору удалось очень доступно показать блокаду осажденного Ленинграда, показать смерть и горечь утраты близких людей.  Он передал свою тревогу за судьбу ребенка на войне, и мы его поняли и поверили ему. Мы согласны с автором, что война и детство несовместимы.</a:t>
            </a:r>
          </a:p>
          <a:p>
            <a:pPr algn="l"/>
            <a:endParaRPr lang="ru-RU" sz="1800" dirty="0">
              <a:solidFill>
                <a:schemeClr val="tx1"/>
              </a:solidFill>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a:bodyPr>
          <a:lstStyle/>
          <a:p>
            <a:pPr algn="l"/>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57166"/>
            <a:ext cx="6400800" cy="5281634"/>
          </a:xfrm>
        </p:spPr>
        <p:txBody>
          <a:bodyPr>
            <a:normAutofit/>
          </a:bodyPr>
          <a:lstStyle/>
          <a:p>
            <a:pPr algn="l"/>
            <a:endParaRPr lang="ru-RU" sz="1800" dirty="0">
              <a:solidFill>
                <a:schemeClr val="tx1"/>
              </a:solidFill>
              <a:latin typeface="Times New Roman" pitchFamily="18" charset="0"/>
              <a:cs typeface="Times New Roman" pitchFamily="18" charset="0"/>
            </a:endParaRPr>
          </a:p>
        </p:txBody>
      </p:sp>
      <p:pic>
        <p:nvPicPr>
          <p:cNvPr id="4" name="Рисунок 3" descr="https://avatars.mds.yandex.net/i?id=bb542f3969f36a62a014f95f66fe4d7a68770888-9429884-images-thumbs&amp;n=13"/>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fontScale="90000"/>
          </a:bodyPr>
          <a:lstStyle/>
          <a:p>
            <a:pPr algn="l"/>
            <a:r>
              <a:rPr lang="ru-RU" sz="1800" dirty="0">
                <a:solidFill>
                  <a:srgbClr val="0070C0"/>
                </a:solidFill>
                <a:latin typeface="Times New Roman" pitchFamily="18" charset="0"/>
                <a:cs typeface="Times New Roman" pitchFamily="18" charset="0"/>
              </a:rPr>
              <a:t>Цель внеклассного чтения — </a:t>
            </a:r>
            <a:r>
              <a:rPr lang="ru-RU" sz="1800" b="1" dirty="0">
                <a:solidFill>
                  <a:srgbClr val="0070C0"/>
                </a:solidFill>
                <a:latin typeface="Times New Roman" pitchFamily="18" charset="0"/>
                <a:cs typeface="Times New Roman" pitchFamily="18" charset="0"/>
              </a:rPr>
              <a:t>познакомить школьников с книгами из доступного им круга чтения</a:t>
            </a:r>
            <a:r>
              <a:rPr lang="ru-RU" sz="1800" dirty="0">
                <a:solidFill>
                  <a:srgbClr val="0070C0"/>
                </a:solidFill>
                <a:latin typeface="Times New Roman" pitchFamily="18" charset="0"/>
                <a:cs typeface="Times New Roman" pitchFamily="18" charset="0"/>
              </a:rPr>
              <a:t>, сформулировать интерес к ним, желание и умение осознанно выбирать и осмысленно читать.</a:t>
            </a:r>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2143116"/>
            <a:ext cx="6400800" cy="3495684"/>
          </a:xfrm>
        </p:spPr>
        <p:txBody>
          <a:bodyPr>
            <a:normAutofit/>
          </a:bodyPr>
          <a:lstStyle/>
          <a:p>
            <a:pPr algn="l"/>
            <a:r>
              <a:rPr lang="ru-RU" sz="1600" b="1" dirty="0">
                <a:solidFill>
                  <a:schemeClr val="tx1"/>
                </a:solidFill>
                <a:latin typeface="Times New Roman" pitchFamily="18" charset="0"/>
                <a:cs typeface="Times New Roman" pitchFamily="18" charset="0"/>
              </a:rPr>
              <a:t>Образовательная цель:</a:t>
            </a:r>
            <a:r>
              <a:rPr lang="ru-RU" sz="1600" dirty="0">
                <a:solidFill>
                  <a:schemeClr val="tx1"/>
                </a:solidFill>
                <a:latin typeface="Times New Roman" pitchFamily="18" charset="0"/>
                <a:cs typeface="Times New Roman" pitchFamily="18" charset="0"/>
              </a:rPr>
              <a:t> познакомить учащихся с новым произведением, способствовать осознанию особенностей и ценностных установок на его материале.  </a:t>
            </a:r>
          </a:p>
          <a:p>
            <a:pPr algn="l"/>
            <a:r>
              <a:rPr lang="ru-RU" sz="1600" b="1" dirty="0">
                <a:solidFill>
                  <a:schemeClr val="tx1"/>
                </a:solidFill>
                <a:latin typeface="Times New Roman" pitchFamily="18" charset="0"/>
                <a:cs typeface="Times New Roman" pitchFamily="18" charset="0"/>
              </a:rPr>
              <a:t>Развивающая  цель:</a:t>
            </a:r>
            <a:r>
              <a:rPr lang="ru-RU" sz="1600" dirty="0">
                <a:solidFill>
                  <a:schemeClr val="tx1"/>
                </a:solidFill>
                <a:latin typeface="Times New Roman" pitchFamily="18" charset="0"/>
                <a:cs typeface="Times New Roman" pitchFamily="18" charset="0"/>
              </a:rPr>
              <a:t> развивать навыки чтения текста с извлечением конкретной информации, ассоциативно-образное мышление, сравнивать, делать выводы.  </a:t>
            </a:r>
          </a:p>
          <a:p>
            <a:pPr algn="l"/>
            <a:r>
              <a:rPr lang="ru-RU" sz="1600" b="1" dirty="0">
                <a:solidFill>
                  <a:schemeClr val="tx1"/>
                </a:solidFill>
                <a:latin typeface="Times New Roman" pitchFamily="18" charset="0"/>
                <a:cs typeface="Times New Roman" pitchFamily="18" charset="0"/>
              </a:rPr>
              <a:t>Воспитательная цель:</a:t>
            </a:r>
            <a:r>
              <a:rPr lang="ru-RU" sz="1600" dirty="0">
                <a:solidFill>
                  <a:schemeClr val="tx1"/>
                </a:solidFill>
                <a:latin typeface="Times New Roman" pitchFamily="18" charset="0"/>
                <a:cs typeface="Times New Roman" pitchFamily="18" charset="0"/>
              </a:rPr>
              <a:t> формировать духовно-нравственные ценности, интерес к литературе и потребность в чтении; воспитывать патриотизм, чувство гордости за свою страну.</a:t>
            </a:r>
          </a:p>
          <a:p>
            <a:pPr algn="l"/>
            <a:endParaRPr lang="ru-RU" sz="1600" dirty="0">
              <a:solidFill>
                <a:schemeClr val="tx1"/>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a:bodyPr>
          <a:lstStyle/>
          <a:p>
            <a:pPr algn="l"/>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928670"/>
            <a:ext cx="7200928" cy="5429288"/>
          </a:xfrm>
        </p:spPr>
        <p:txBody>
          <a:bodyPr>
            <a:normAutofit/>
          </a:bodyPr>
          <a:lstStyle/>
          <a:p>
            <a:pPr algn="r"/>
            <a:r>
              <a:rPr lang="ru-RU" sz="1600" b="1" dirty="0">
                <a:solidFill>
                  <a:schemeClr val="accent5"/>
                </a:solidFill>
                <a:latin typeface="Times New Roman" pitchFamily="18" charset="0"/>
                <a:cs typeface="Times New Roman" pitchFamily="18" charset="0"/>
              </a:rPr>
              <a:t>Проникнуться ощущением душевной силы,</a:t>
            </a:r>
          </a:p>
          <a:p>
            <a:pPr algn="r"/>
            <a:r>
              <a:rPr lang="ru-RU" sz="1600" b="1" dirty="0">
                <a:solidFill>
                  <a:schemeClr val="accent5"/>
                </a:solidFill>
                <a:latin typeface="Times New Roman" pitchFamily="18" charset="0"/>
                <a:cs typeface="Times New Roman" pitchFamily="18" charset="0"/>
              </a:rPr>
              <a:t> красоты и мужества маленьких героев – </a:t>
            </a:r>
          </a:p>
          <a:p>
            <a:pPr algn="r"/>
            <a:r>
              <a:rPr lang="ru-RU" sz="1600" b="1" dirty="0">
                <a:solidFill>
                  <a:schemeClr val="accent5"/>
                </a:solidFill>
                <a:latin typeface="Times New Roman" pitchFamily="18" charset="0"/>
                <a:cs typeface="Times New Roman" pitchFamily="18" charset="0"/>
              </a:rPr>
              <a:t>значит, стать нравственно чуть </a:t>
            </a:r>
            <a:r>
              <a:rPr lang="ru-RU" sz="1600" b="1" dirty="0" smtClean="0">
                <a:solidFill>
                  <a:schemeClr val="accent5"/>
                </a:solidFill>
                <a:latin typeface="Times New Roman" pitchFamily="18" charset="0"/>
                <a:cs typeface="Times New Roman" pitchFamily="18" charset="0"/>
              </a:rPr>
              <a:t>сильнее</a:t>
            </a:r>
            <a:r>
              <a:rPr lang="ru-RU" sz="1600" b="1" dirty="0">
                <a:solidFill>
                  <a:schemeClr val="accent5"/>
                </a:solidFill>
                <a:latin typeface="Times New Roman" pitchFamily="18" charset="0"/>
                <a:cs typeface="Times New Roman" pitchFamily="18" charset="0"/>
              </a:rPr>
              <a:t>,</a:t>
            </a:r>
          </a:p>
          <a:p>
            <a:pPr algn="r"/>
            <a:r>
              <a:rPr lang="ru-RU" sz="1600" b="1" dirty="0">
                <a:solidFill>
                  <a:schemeClr val="accent5"/>
                </a:solidFill>
                <a:latin typeface="Times New Roman" pitchFamily="18" charset="0"/>
                <a:cs typeface="Times New Roman" pitchFamily="18" charset="0"/>
              </a:rPr>
              <a:t> подняться на одну ступеньку выше</a:t>
            </a:r>
          </a:p>
          <a:p>
            <a:pPr algn="r"/>
            <a:r>
              <a:rPr lang="ru-RU" sz="1600" b="1" dirty="0">
                <a:solidFill>
                  <a:schemeClr val="accent5"/>
                </a:solidFill>
                <a:latin typeface="Times New Roman" pitchFamily="18" charset="0"/>
                <a:cs typeface="Times New Roman" pitchFamily="18" charset="0"/>
              </a:rPr>
              <a:t> </a:t>
            </a:r>
            <a:r>
              <a:rPr lang="ru-RU" sz="1600" b="1" dirty="0" smtClean="0">
                <a:solidFill>
                  <a:schemeClr val="accent5"/>
                </a:solidFill>
                <a:latin typeface="Times New Roman" pitchFamily="18" charset="0"/>
                <a:cs typeface="Times New Roman" pitchFamily="18" charset="0"/>
              </a:rPr>
              <a:t>Л.Пантелеев</a:t>
            </a:r>
          </a:p>
          <a:p>
            <a:pPr algn="r"/>
            <a:endParaRPr lang="ru-RU" sz="1600" dirty="0">
              <a:solidFill>
                <a:srgbClr val="0070C0"/>
              </a:solidFill>
              <a:latin typeface="Times New Roman" pitchFamily="18" charset="0"/>
              <a:cs typeface="Times New Roman" pitchFamily="18" charset="0"/>
            </a:endParaRPr>
          </a:p>
          <a:p>
            <a:pPr algn="r"/>
            <a:endParaRPr lang="ru-RU" sz="1600" dirty="0" smtClean="0">
              <a:solidFill>
                <a:srgbClr val="0070C0"/>
              </a:solidFill>
              <a:latin typeface="Times New Roman" pitchFamily="18" charset="0"/>
              <a:cs typeface="Times New Roman" pitchFamily="18" charset="0"/>
            </a:endParaRPr>
          </a:p>
          <a:p>
            <a:pPr algn="r"/>
            <a:endParaRPr lang="ru-RU" sz="1600" dirty="0" smtClean="0">
              <a:solidFill>
                <a:srgbClr val="0070C0"/>
              </a:solidFill>
              <a:latin typeface="Times New Roman" pitchFamily="18" charset="0"/>
              <a:cs typeface="Times New Roman" pitchFamily="18" charset="0"/>
            </a:endParaRPr>
          </a:p>
          <a:p>
            <a:pPr algn="r"/>
            <a:endParaRPr lang="ru-RU" sz="1600" dirty="0">
              <a:solidFill>
                <a:srgbClr val="0070C0"/>
              </a:solidFill>
              <a:latin typeface="Times New Roman" pitchFamily="18" charset="0"/>
              <a:cs typeface="Times New Roman" pitchFamily="18" charset="0"/>
            </a:endParaRPr>
          </a:p>
          <a:p>
            <a:pPr algn="r"/>
            <a:endParaRPr lang="ru-RU" sz="1600" dirty="0" smtClean="0">
              <a:solidFill>
                <a:srgbClr val="0070C0"/>
              </a:solidFill>
              <a:latin typeface="Times New Roman" pitchFamily="18" charset="0"/>
              <a:cs typeface="Times New Roman" pitchFamily="18" charset="0"/>
            </a:endParaRPr>
          </a:p>
          <a:p>
            <a:r>
              <a:rPr lang="ru-RU" sz="1600" b="1" dirty="0" smtClean="0">
                <a:solidFill>
                  <a:srgbClr val="002060"/>
                </a:solidFill>
                <a:latin typeface="Times New Roman" pitchFamily="18" charset="0"/>
                <a:cs typeface="Times New Roman" pitchFamily="18" charset="0"/>
              </a:rPr>
              <a:t>                                                                               Леонид Пантелеев</a:t>
            </a:r>
          </a:p>
          <a:p>
            <a:r>
              <a:rPr lang="ru-RU" sz="1600" b="1" dirty="0" smtClean="0">
                <a:solidFill>
                  <a:srgbClr val="002060"/>
                </a:solidFill>
                <a:latin typeface="Times New Roman" pitchFamily="18" charset="0"/>
                <a:cs typeface="Times New Roman" pitchFamily="18" charset="0"/>
              </a:rPr>
              <a:t>                                                                                    (1908-1987)</a:t>
            </a:r>
          </a:p>
          <a:p>
            <a:r>
              <a:rPr lang="ru-RU" sz="1600" b="1" dirty="0" smtClean="0">
                <a:solidFill>
                  <a:srgbClr val="002060"/>
                </a:solidFill>
                <a:latin typeface="Times New Roman" pitchFamily="18" charset="0"/>
                <a:cs typeface="Times New Roman" pitchFamily="18" charset="0"/>
              </a:rPr>
              <a:t>                                                                        (Алексей Иванович Еремеев)</a:t>
            </a:r>
            <a:endParaRPr lang="ru-RU" sz="1600" b="1" dirty="0">
              <a:solidFill>
                <a:srgbClr val="002060"/>
              </a:solidFill>
              <a:latin typeface="Times New Roman" pitchFamily="18" charset="0"/>
              <a:cs typeface="Times New Roman" pitchFamily="18" charset="0"/>
            </a:endParaRPr>
          </a:p>
        </p:txBody>
      </p:sp>
      <p:pic>
        <p:nvPicPr>
          <p:cNvPr id="4" name="Рисунок 3" descr="Picture background"/>
          <p:cNvPicPr/>
          <p:nvPr/>
        </p:nvPicPr>
        <p:blipFill>
          <a:blip r:embed="rId2" cstate="print"/>
          <a:srcRect/>
          <a:stretch>
            <a:fillRect/>
          </a:stretch>
        </p:blipFill>
        <p:spPr bwMode="auto">
          <a:xfrm>
            <a:off x="1214414" y="2071678"/>
            <a:ext cx="2500330" cy="257176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a:bodyPr>
          <a:lstStyle/>
          <a:p>
            <a:pPr algn="l"/>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57166"/>
            <a:ext cx="6400800" cy="6000792"/>
          </a:xfrm>
        </p:spPr>
        <p:txBody>
          <a:bodyPr>
            <a:normAutofit/>
          </a:bodyPr>
          <a:lstStyle/>
          <a:p>
            <a:pPr algn="l"/>
            <a:r>
              <a:rPr lang="ru-RU" sz="1800" dirty="0">
                <a:solidFill>
                  <a:srgbClr val="C00000"/>
                </a:solidFill>
                <a:latin typeface="Times New Roman" pitchFamily="18" charset="0"/>
                <a:cs typeface="Times New Roman" pitchFamily="18" charset="0"/>
              </a:rPr>
              <a:t>Опять война, опять блокада…</a:t>
            </a:r>
          </a:p>
          <a:p>
            <a:pPr algn="l"/>
            <a:r>
              <a:rPr lang="ru-RU" sz="1800" dirty="0">
                <a:solidFill>
                  <a:srgbClr val="C00000"/>
                </a:solidFill>
                <a:latin typeface="Times New Roman" pitchFamily="18" charset="0"/>
                <a:cs typeface="Times New Roman" pitchFamily="18" charset="0"/>
              </a:rPr>
              <a:t>Быть может нам о ней забыть?</a:t>
            </a:r>
          </a:p>
          <a:p>
            <a:pPr algn="l"/>
            <a:r>
              <a:rPr lang="ru-RU" sz="1800" dirty="0">
                <a:solidFill>
                  <a:srgbClr val="C00000"/>
                </a:solidFill>
                <a:latin typeface="Times New Roman" pitchFamily="18" charset="0"/>
                <a:cs typeface="Times New Roman" pitchFamily="18" charset="0"/>
              </a:rPr>
              <a:t>Мне часто говорят: не надо,</a:t>
            </a:r>
          </a:p>
          <a:p>
            <a:pPr algn="l"/>
            <a:r>
              <a:rPr lang="ru-RU" sz="1800" dirty="0">
                <a:solidFill>
                  <a:srgbClr val="C00000"/>
                </a:solidFill>
                <a:latin typeface="Times New Roman" pitchFamily="18" charset="0"/>
                <a:cs typeface="Times New Roman" pitchFamily="18" charset="0"/>
              </a:rPr>
              <a:t> Не надо память бередить.</a:t>
            </a:r>
          </a:p>
          <a:p>
            <a:pPr algn="l"/>
            <a:r>
              <a:rPr lang="ru-RU" sz="1800" dirty="0">
                <a:solidFill>
                  <a:srgbClr val="C00000"/>
                </a:solidFill>
                <a:latin typeface="Times New Roman" pitchFamily="18" charset="0"/>
                <a:cs typeface="Times New Roman" pitchFamily="18" charset="0"/>
              </a:rPr>
              <a:t>Но для того, чтоб на планете</a:t>
            </a:r>
          </a:p>
          <a:p>
            <a:pPr algn="l"/>
            <a:r>
              <a:rPr lang="ru-RU" sz="1800" dirty="0">
                <a:solidFill>
                  <a:srgbClr val="C00000"/>
                </a:solidFill>
                <a:latin typeface="Times New Roman" pitchFamily="18" charset="0"/>
                <a:cs typeface="Times New Roman" pitchFamily="18" charset="0"/>
              </a:rPr>
              <a:t>Не повторялось той войны,</a:t>
            </a:r>
          </a:p>
          <a:p>
            <a:pPr algn="l"/>
            <a:r>
              <a:rPr lang="ru-RU" sz="1800" dirty="0">
                <a:solidFill>
                  <a:srgbClr val="C00000"/>
                </a:solidFill>
                <a:latin typeface="Times New Roman" pitchFamily="18" charset="0"/>
                <a:cs typeface="Times New Roman" pitchFamily="18" charset="0"/>
              </a:rPr>
              <a:t>Мне надо, чтобы наши дети,</a:t>
            </a:r>
          </a:p>
          <a:p>
            <a:pPr algn="l"/>
            <a:r>
              <a:rPr lang="ru-RU" sz="1800" dirty="0">
                <a:solidFill>
                  <a:srgbClr val="C00000"/>
                </a:solidFill>
                <a:latin typeface="Times New Roman" pitchFamily="18" charset="0"/>
                <a:cs typeface="Times New Roman" pitchFamily="18" charset="0"/>
              </a:rPr>
              <a:t> Об этом помнили, как мы.</a:t>
            </a:r>
          </a:p>
          <a:p>
            <a:pPr algn="l"/>
            <a:r>
              <a:rPr lang="ru-RU" sz="1800" dirty="0">
                <a:solidFill>
                  <a:srgbClr val="C00000"/>
                </a:solidFill>
                <a:latin typeface="Times New Roman" pitchFamily="18" charset="0"/>
                <a:cs typeface="Times New Roman" pitchFamily="18" charset="0"/>
              </a:rPr>
              <a:t>Я не напрасно беспокоюсь, </a:t>
            </a:r>
          </a:p>
          <a:p>
            <a:pPr algn="l"/>
            <a:r>
              <a:rPr lang="ru-RU" sz="1800" dirty="0">
                <a:solidFill>
                  <a:srgbClr val="C00000"/>
                </a:solidFill>
                <a:latin typeface="Times New Roman" pitchFamily="18" charset="0"/>
                <a:cs typeface="Times New Roman" pitchFamily="18" charset="0"/>
              </a:rPr>
              <a:t>Чтоб не забылась та война:</a:t>
            </a:r>
          </a:p>
          <a:p>
            <a:pPr algn="l"/>
            <a:r>
              <a:rPr lang="ru-RU" sz="1800" dirty="0">
                <a:solidFill>
                  <a:srgbClr val="C00000"/>
                </a:solidFill>
                <a:latin typeface="Times New Roman" pitchFamily="18" charset="0"/>
                <a:cs typeface="Times New Roman" pitchFamily="18" charset="0"/>
              </a:rPr>
              <a:t>Ведь эта память - наша совесть, </a:t>
            </a:r>
          </a:p>
          <a:p>
            <a:pPr algn="l"/>
            <a:r>
              <a:rPr lang="ru-RU" sz="1800" dirty="0">
                <a:solidFill>
                  <a:srgbClr val="C00000"/>
                </a:solidFill>
                <a:latin typeface="Times New Roman" pitchFamily="18" charset="0"/>
                <a:cs typeface="Times New Roman" pitchFamily="18" charset="0"/>
              </a:rPr>
              <a:t>Она, как </a:t>
            </a:r>
            <a:r>
              <a:rPr lang="ru-RU" sz="1800" dirty="0" smtClean="0">
                <a:solidFill>
                  <a:srgbClr val="C00000"/>
                </a:solidFill>
                <a:latin typeface="Times New Roman" pitchFamily="18" charset="0"/>
                <a:cs typeface="Times New Roman" pitchFamily="18" charset="0"/>
              </a:rPr>
              <a:t>сила, </a:t>
            </a:r>
            <a:r>
              <a:rPr lang="ru-RU" sz="1800" dirty="0">
                <a:solidFill>
                  <a:srgbClr val="C00000"/>
                </a:solidFill>
                <a:latin typeface="Times New Roman" pitchFamily="18" charset="0"/>
                <a:cs typeface="Times New Roman" pitchFamily="18" charset="0"/>
              </a:rPr>
              <a:t>нам нужна…</a:t>
            </a:r>
          </a:p>
          <a:p>
            <a:pPr algn="l"/>
            <a:r>
              <a:rPr lang="ru-RU" sz="1800" dirty="0">
                <a:solidFill>
                  <a:srgbClr val="C00000"/>
                </a:solidFill>
                <a:latin typeface="Times New Roman" pitchFamily="18" charset="0"/>
                <a:cs typeface="Times New Roman" pitchFamily="18" charset="0"/>
              </a:rPr>
              <a:t>                                                Ю.Воронов</a:t>
            </a:r>
            <a:r>
              <a:rPr lang="ru-RU" sz="1800" dirty="0" smtClean="0">
                <a:solidFill>
                  <a:srgbClr val="C00000"/>
                </a:solidFill>
                <a:latin typeface="Times New Roman" pitchFamily="18" charset="0"/>
                <a:cs typeface="Times New Roman" pitchFamily="18" charset="0"/>
              </a:rPr>
              <a:t>.</a:t>
            </a:r>
          </a:p>
          <a:p>
            <a:pPr algn="l"/>
            <a:endParaRPr lang="ru-RU" sz="1800" dirty="0" smtClean="0">
              <a:solidFill>
                <a:srgbClr val="C00000"/>
              </a:solidFill>
              <a:latin typeface="Times New Roman" pitchFamily="18" charset="0"/>
              <a:cs typeface="Times New Roman" pitchFamily="18" charset="0"/>
            </a:endParaRPr>
          </a:p>
          <a:p>
            <a:pPr algn="r"/>
            <a:endParaRPr lang="ru-RU" sz="1800" dirty="0">
              <a:solidFill>
                <a:srgbClr val="C00000"/>
              </a:solidFill>
              <a:latin typeface="Times New Roman" pitchFamily="18" charset="0"/>
              <a:cs typeface="Times New Roman" pitchFamily="18" charset="0"/>
            </a:endParaRPr>
          </a:p>
          <a:p>
            <a:pPr algn="l"/>
            <a:endParaRPr lang="ru-RU" sz="1600" dirty="0">
              <a:solidFill>
                <a:schemeClr val="tx1"/>
              </a:solidFill>
              <a:latin typeface="Times New Roman" pitchFamily="18" charset="0"/>
              <a:cs typeface="Times New Roman" pitchFamily="18" charset="0"/>
            </a:endParaRPr>
          </a:p>
        </p:txBody>
      </p:sp>
      <p:pic>
        <p:nvPicPr>
          <p:cNvPr id="4" name="Рисунок 3" descr="Picture background"/>
          <p:cNvPicPr/>
          <p:nvPr/>
        </p:nvPicPr>
        <p:blipFill>
          <a:blip r:embed="rId2"/>
          <a:srcRect/>
          <a:stretch>
            <a:fillRect/>
          </a:stretch>
        </p:blipFill>
        <p:spPr bwMode="auto">
          <a:xfrm>
            <a:off x="5572132" y="3786190"/>
            <a:ext cx="3143272" cy="2714644"/>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a:bodyPr>
          <a:lstStyle/>
          <a:p>
            <a:pPr algn="l"/>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57166"/>
            <a:ext cx="6400800" cy="5281634"/>
          </a:xfrm>
        </p:spPr>
        <p:txBody>
          <a:bodyPr>
            <a:normAutofit/>
          </a:bodyPr>
          <a:lstStyle/>
          <a:p>
            <a:r>
              <a:rPr lang="ru-RU" sz="1800" dirty="0">
                <a:latin typeface="Times New Roman" pitchFamily="18" charset="0"/>
                <a:cs typeface="Times New Roman" pitchFamily="18" charset="0"/>
              </a:rPr>
              <a:t>-</a:t>
            </a:r>
            <a:r>
              <a:rPr lang="ru-RU" sz="1800" dirty="0">
                <a:solidFill>
                  <a:srgbClr val="0070C0"/>
                </a:solidFill>
                <a:latin typeface="Times New Roman" pitchFamily="18" charset="0"/>
                <a:cs typeface="Times New Roman" pitchFamily="18" charset="0"/>
              </a:rPr>
              <a:t>Какие мысли у вас вызывают эти строки?</a:t>
            </a:r>
          </a:p>
          <a:p>
            <a:r>
              <a:rPr lang="ru-RU" sz="1800" dirty="0">
                <a:solidFill>
                  <a:srgbClr val="0070C0"/>
                </a:solidFill>
                <a:latin typeface="Times New Roman" pitchFamily="18" charset="0"/>
                <a:cs typeface="Times New Roman" pitchFamily="18" charset="0"/>
              </a:rPr>
              <a:t>-О чем призывает помнить автор строк - Ю.Воронов?</a:t>
            </a:r>
          </a:p>
          <a:p>
            <a:r>
              <a:rPr lang="ru-RU" sz="1800" dirty="0">
                <a:solidFill>
                  <a:srgbClr val="0070C0"/>
                </a:solidFill>
                <a:latin typeface="Times New Roman" pitchFamily="18" charset="0"/>
                <a:cs typeface="Times New Roman" pitchFamily="18" charset="0"/>
              </a:rPr>
              <a:t>-О чем мы будем сегодня говорить на уроке? </a:t>
            </a:r>
          </a:p>
          <a:p>
            <a:r>
              <a:rPr lang="ru-RU" sz="1800" dirty="0">
                <a:solidFill>
                  <a:srgbClr val="0070C0"/>
                </a:solidFill>
                <a:latin typeface="Times New Roman" pitchFamily="18" charset="0"/>
                <a:cs typeface="Times New Roman" pitchFamily="18" charset="0"/>
              </a:rPr>
              <a:t>-Для чего об этом нужно помнить</a:t>
            </a:r>
            <a:r>
              <a:rPr lang="ru-RU" sz="1800" dirty="0" smtClean="0">
                <a:solidFill>
                  <a:srgbClr val="0070C0"/>
                </a:solidFill>
                <a:latin typeface="Times New Roman" pitchFamily="18" charset="0"/>
                <a:cs typeface="Times New Roman" pitchFamily="18" charset="0"/>
              </a:rPr>
              <a:t>?</a:t>
            </a:r>
          </a:p>
          <a:p>
            <a:endParaRPr lang="ru-RU" sz="1600" dirty="0">
              <a:solidFill>
                <a:schemeClr val="tx1"/>
              </a:solidFill>
            </a:endParaRPr>
          </a:p>
          <a:p>
            <a:pPr algn="l"/>
            <a:endParaRPr lang="ru-RU" sz="1600" dirty="0">
              <a:solidFill>
                <a:schemeClr val="tx1"/>
              </a:solidFill>
              <a:latin typeface="Times New Roman" pitchFamily="18" charset="0"/>
              <a:cs typeface="Times New Roman" pitchFamily="18" charset="0"/>
            </a:endParaRPr>
          </a:p>
        </p:txBody>
      </p:sp>
      <p:pic>
        <p:nvPicPr>
          <p:cNvPr id="4" name="Рисунок 3" descr="https://avatars.mds.yandex.net/i?id=8317180f41cc823a9e363fabcbe7cc6028b30414c55934c4-5218965-images-thumbs&amp;n=13"/>
          <p:cNvPicPr/>
          <p:nvPr/>
        </p:nvPicPr>
        <p:blipFill>
          <a:blip r:embed="rId2"/>
          <a:srcRect/>
          <a:stretch>
            <a:fillRect/>
          </a:stretch>
        </p:blipFill>
        <p:spPr bwMode="auto">
          <a:xfrm>
            <a:off x="1214414" y="1928802"/>
            <a:ext cx="3286148" cy="2786082"/>
          </a:xfrm>
          <a:prstGeom prst="rect">
            <a:avLst/>
          </a:prstGeom>
          <a:noFill/>
          <a:ln w="9525">
            <a:noFill/>
            <a:miter lim="800000"/>
            <a:headEnd/>
            <a:tailEnd/>
          </a:ln>
        </p:spPr>
      </p:pic>
      <p:pic>
        <p:nvPicPr>
          <p:cNvPr id="5122" name="Picture 2" descr="https://avatars.mds.yandex.net/i?id=230ae62f632583b761a1a7659ae6952433b26150-10780847-images-thumbs&amp;n=13"/>
          <p:cNvPicPr>
            <a:picLocks noChangeAspect="1" noChangeArrowheads="1"/>
          </p:cNvPicPr>
          <p:nvPr/>
        </p:nvPicPr>
        <p:blipFill>
          <a:blip r:embed="rId3"/>
          <a:srcRect/>
          <a:stretch>
            <a:fillRect/>
          </a:stretch>
        </p:blipFill>
        <p:spPr bwMode="auto">
          <a:xfrm>
            <a:off x="4649216" y="3000373"/>
            <a:ext cx="3537519" cy="271464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a:bodyPr>
          <a:lstStyle/>
          <a:p>
            <a:pPr algn="l"/>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57166"/>
            <a:ext cx="6400800" cy="5281634"/>
          </a:xfrm>
        </p:spPr>
        <p:txBody>
          <a:bodyPr>
            <a:normAutofit/>
          </a:bodyPr>
          <a:lstStyle/>
          <a:p>
            <a:pPr algn="l"/>
            <a:r>
              <a:rPr lang="ru-RU" sz="1800" dirty="0">
                <a:solidFill>
                  <a:schemeClr val="tx1"/>
                </a:solidFill>
                <a:latin typeface="Times New Roman" pitchFamily="18" charset="0"/>
                <a:cs typeface="Times New Roman" pitchFamily="18" charset="0"/>
              </a:rPr>
              <a:t>Леонид Пантелеев (настоящее имя и фамилия его Алексей Иванович Еремеев)-один из авторов широко известной книги «Республика </a:t>
            </a:r>
            <a:r>
              <a:rPr lang="ru-RU" sz="1800" dirty="0" err="1">
                <a:solidFill>
                  <a:schemeClr val="tx1"/>
                </a:solidFill>
                <a:latin typeface="Times New Roman" pitchFamily="18" charset="0"/>
                <a:cs typeface="Times New Roman" pitchFamily="18" charset="0"/>
              </a:rPr>
              <a:t>Шкид</a:t>
            </a:r>
            <a:r>
              <a:rPr lang="ru-RU" sz="1800" dirty="0">
                <a:solidFill>
                  <a:schemeClr val="tx1"/>
                </a:solidFill>
                <a:latin typeface="Times New Roman" pitchFamily="18" charset="0"/>
                <a:cs typeface="Times New Roman" pitchFamily="18" charset="0"/>
              </a:rPr>
              <a:t>». Среди его книг особое положение занимают произведения, написанные на основе личных впечатлений. Первый год Великой Отечественной войны Л.Пантелеев находился в Ленинграде. Писатель перед самой войной перенес операцию, дважды медкомиссия не допускала его в армию. С начала войны он активно включился в группу самозащиты, а в конце декабря 1941 года назначен начальником домовой группы МПВО (местная противовоздушная оборона). В марте 1942 года в последней стадии дистрофии доставлен в больницу, где врачам еле удалось его спасти. В госпитале Л.Пантелеев написал рассказ «Маринка».</a:t>
            </a:r>
          </a:p>
          <a:p>
            <a:pPr algn="l"/>
            <a:endParaRPr lang="ru-RU" sz="1600" dirty="0">
              <a:solidFill>
                <a:schemeClr val="tx1"/>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a:bodyPr>
          <a:lstStyle/>
          <a:p>
            <a:pPr algn="l"/>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57166"/>
            <a:ext cx="6400800" cy="5281634"/>
          </a:xfrm>
        </p:spPr>
        <p:txBody>
          <a:bodyPr>
            <a:normAutofit/>
          </a:bodyPr>
          <a:lstStyle/>
          <a:p>
            <a:r>
              <a:rPr lang="ru-RU" sz="1800" b="1" dirty="0" smtClean="0">
                <a:solidFill>
                  <a:schemeClr val="tx1"/>
                </a:solidFill>
                <a:latin typeface="Times New Roman" pitchFamily="18" charset="0"/>
                <a:cs typeface="Times New Roman" pitchFamily="18" charset="0"/>
              </a:rPr>
              <a:t>Словарная работа </a:t>
            </a:r>
          </a:p>
          <a:p>
            <a:pPr algn="l"/>
            <a:r>
              <a:rPr lang="ru-RU" sz="1800" dirty="0" smtClean="0">
                <a:solidFill>
                  <a:srgbClr val="C00000"/>
                </a:solidFill>
              </a:rPr>
              <a:t>-</a:t>
            </a:r>
            <a:r>
              <a:rPr lang="ru-RU" sz="1800" b="1" dirty="0" smtClean="0">
                <a:solidFill>
                  <a:srgbClr val="C00000"/>
                </a:solidFill>
                <a:latin typeface="Times New Roman" pitchFamily="18" charset="0"/>
                <a:cs typeface="Times New Roman" pitchFamily="18" charset="0"/>
              </a:rPr>
              <a:t>кровь с молоком</a:t>
            </a:r>
            <a:r>
              <a:rPr lang="ru-RU" sz="1800" dirty="0" smtClean="0">
                <a:solidFill>
                  <a:srgbClr val="C00000"/>
                </a:solidFill>
                <a:latin typeface="Times New Roman" pitchFamily="18" charset="0"/>
                <a:cs typeface="Times New Roman" pitchFamily="18" charset="0"/>
              </a:rPr>
              <a:t>- </a:t>
            </a:r>
            <a:r>
              <a:rPr lang="ru-RU" sz="1800" dirty="0" smtClean="0">
                <a:solidFill>
                  <a:srgbClr val="0070C0"/>
                </a:solidFill>
                <a:latin typeface="Times New Roman" pitchFamily="18" charset="0"/>
                <a:cs typeface="Times New Roman" pitchFamily="18" charset="0"/>
              </a:rPr>
              <a:t>так говорят о румяном и здоровом человеке;</a:t>
            </a:r>
          </a:p>
          <a:p>
            <a:pPr algn="l"/>
            <a:r>
              <a:rPr lang="ru-RU" sz="1800" dirty="0" smtClean="0">
                <a:solidFill>
                  <a:srgbClr val="0070C0"/>
                </a:solidFill>
                <a:latin typeface="Times New Roman" pitchFamily="18" charset="0"/>
                <a:cs typeface="Times New Roman" pitchFamily="18" charset="0"/>
              </a:rPr>
              <a:t>-</a:t>
            </a:r>
            <a:r>
              <a:rPr lang="ru-RU" sz="1800" b="1" dirty="0" smtClean="0">
                <a:solidFill>
                  <a:srgbClr val="C00000"/>
                </a:solidFill>
                <a:latin typeface="Times New Roman" pitchFamily="18" charset="0"/>
                <a:cs typeface="Times New Roman" pitchFamily="18" charset="0"/>
              </a:rPr>
              <a:t>души не чаяла</a:t>
            </a:r>
            <a:r>
              <a:rPr lang="ru-RU" sz="1800" dirty="0" smtClean="0">
                <a:solidFill>
                  <a:srgbClr val="C00000"/>
                </a:solidFill>
                <a:latin typeface="Times New Roman" pitchFamily="18" charset="0"/>
                <a:cs typeface="Times New Roman" pitchFamily="18" charset="0"/>
              </a:rPr>
              <a:t>- </a:t>
            </a:r>
            <a:r>
              <a:rPr lang="ru-RU" sz="1800" dirty="0" smtClean="0">
                <a:solidFill>
                  <a:srgbClr val="0070C0"/>
                </a:solidFill>
                <a:latin typeface="Times New Roman" pitchFamily="18" charset="0"/>
                <a:cs typeface="Times New Roman" pitchFamily="18" charset="0"/>
              </a:rPr>
              <a:t>сильно любила;</a:t>
            </a:r>
          </a:p>
          <a:p>
            <a:pPr algn="l"/>
            <a:r>
              <a:rPr lang="ru-RU" sz="1800" dirty="0" smtClean="0">
                <a:solidFill>
                  <a:srgbClr val="0070C0"/>
                </a:solidFill>
                <a:latin typeface="Times New Roman" pitchFamily="18" charset="0"/>
                <a:cs typeface="Times New Roman" pitchFamily="18" charset="0"/>
              </a:rPr>
              <a:t>-</a:t>
            </a:r>
            <a:r>
              <a:rPr lang="ru-RU" sz="1800" b="1" dirty="0" smtClean="0">
                <a:solidFill>
                  <a:srgbClr val="C00000"/>
                </a:solidFill>
                <a:latin typeface="Times New Roman" pitchFamily="18" charset="0"/>
                <a:cs typeface="Times New Roman" pitchFamily="18" charset="0"/>
              </a:rPr>
              <a:t>смутное представление</a:t>
            </a:r>
            <a:r>
              <a:rPr lang="ru-RU" sz="1800" dirty="0" smtClean="0">
                <a:solidFill>
                  <a:srgbClr val="C00000"/>
                </a:solidFill>
                <a:latin typeface="Times New Roman" pitchFamily="18" charset="0"/>
                <a:cs typeface="Times New Roman" pitchFamily="18" charset="0"/>
              </a:rPr>
              <a:t>- </a:t>
            </a:r>
            <a:r>
              <a:rPr lang="ru-RU" sz="1800" dirty="0" smtClean="0">
                <a:solidFill>
                  <a:srgbClr val="0070C0"/>
                </a:solidFill>
                <a:latin typeface="Times New Roman" pitchFamily="18" charset="0"/>
                <a:cs typeface="Times New Roman" pitchFamily="18" charset="0"/>
              </a:rPr>
              <a:t>нечеткое, неясное, искаженное понимание;</a:t>
            </a:r>
          </a:p>
          <a:p>
            <a:pPr algn="l"/>
            <a:r>
              <a:rPr lang="ru-RU" sz="1800" dirty="0" smtClean="0">
                <a:solidFill>
                  <a:srgbClr val="C00000"/>
                </a:solidFill>
                <a:latin typeface="Times New Roman" pitchFamily="18" charset="0"/>
                <a:cs typeface="Times New Roman" pitchFamily="18" charset="0"/>
              </a:rPr>
              <a:t>-</a:t>
            </a:r>
            <a:r>
              <a:rPr lang="ru-RU" sz="1800" b="1" dirty="0" smtClean="0">
                <a:solidFill>
                  <a:srgbClr val="C00000"/>
                </a:solidFill>
                <a:latin typeface="Times New Roman" pitchFamily="18" charset="0"/>
                <a:cs typeface="Times New Roman" pitchFamily="18" charset="0"/>
              </a:rPr>
              <a:t>канонада</a:t>
            </a:r>
            <a:r>
              <a:rPr lang="ru-RU" sz="1800" dirty="0" smtClean="0">
                <a:solidFill>
                  <a:srgbClr val="C00000"/>
                </a:solidFill>
                <a:latin typeface="Times New Roman" pitchFamily="18" charset="0"/>
                <a:cs typeface="Times New Roman" pitchFamily="18" charset="0"/>
              </a:rPr>
              <a:t>- </a:t>
            </a:r>
            <a:r>
              <a:rPr lang="ru-RU" sz="1800" dirty="0" smtClean="0">
                <a:solidFill>
                  <a:srgbClr val="0070C0"/>
                </a:solidFill>
                <a:latin typeface="Times New Roman" pitchFamily="18" charset="0"/>
                <a:cs typeface="Times New Roman" pitchFamily="18" charset="0"/>
              </a:rPr>
              <a:t>сильная и частая стрельба из многих орудий;</a:t>
            </a:r>
          </a:p>
          <a:p>
            <a:pPr algn="l"/>
            <a:r>
              <a:rPr lang="ru-RU" sz="1800" dirty="0" smtClean="0">
                <a:solidFill>
                  <a:srgbClr val="C00000"/>
                </a:solidFill>
                <a:latin typeface="Times New Roman" pitchFamily="18" charset="0"/>
                <a:cs typeface="Times New Roman" pitchFamily="18" charset="0"/>
              </a:rPr>
              <a:t>-</a:t>
            </a:r>
            <a:r>
              <a:rPr lang="ru-RU" sz="1800" b="1" dirty="0" smtClean="0">
                <a:solidFill>
                  <a:srgbClr val="C00000"/>
                </a:solidFill>
                <a:latin typeface="Times New Roman" pitchFamily="18" charset="0"/>
                <a:cs typeface="Times New Roman" pitchFamily="18" charset="0"/>
              </a:rPr>
              <a:t>буржуйка</a:t>
            </a:r>
            <a:r>
              <a:rPr lang="ru-RU" sz="1800" dirty="0" smtClean="0">
                <a:solidFill>
                  <a:srgbClr val="C00000"/>
                </a:solidFill>
                <a:latin typeface="Times New Roman" pitchFamily="18" charset="0"/>
                <a:cs typeface="Times New Roman" pitchFamily="18" charset="0"/>
              </a:rPr>
              <a:t>- </a:t>
            </a:r>
            <a:r>
              <a:rPr lang="ru-RU" sz="1800" dirty="0" smtClean="0">
                <a:solidFill>
                  <a:srgbClr val="0070C0"/>
                </a:solidFill>
                <a:latin typeface="Times New Roman" pitchFamily="18" charset="0"/>
                <a:cs typeface="Times New Roman" pitchFamily="18" charset="0"/>
              </a:rPr>
              <a:t>маленькая железная печка;</a:t>
            </a:r>
          </a:p>
          <a:p>
            <a:pPr algn="l"/>
            <a:r>
              <a:rPr lang="ru-RU" sz="1800" dirty="0" smtClean="0">
                <a:solidFill>
                  <a:srgbClr val="C00000"/>
                </a:solidFill>
                <a:latin typeface="Times New Roman" pitchFamily="18" charset="0"/>
                <a:cs typeface="Times New Roman" pitchFamily="18" charset="0"/>
              </a:rPr>
              <a:t>--</a:t>
            </a:r>
            <a:r>
              <a:rPr lang="ru-RU" sz="1800" b="1" dirty="0" smtClean="0">
                <a:solidFill>
                  <a:srgbClr val="C00000"/>
                </a:solidFill>
                <a:latin typeface="Times New Roman" pitchFamily="18" charset="0"/>
                <a:cs typeface="Times New Roman" pitchFamily="18" charset="0"/>
              </a:rPr>
              <a:t>резвушка</a:t>
            </a:r>
            <a:r>
              <a:rPr lang="ru-RU" sz="1800" dirty="0" smtClean="0">
                <a:solidFill>
                  <a:srgbClr val="C00000"/>
                </a:solidFill>
                <a:latin typeface="Times New Roman" pitchFamily="18" charset="0"/>
                <a:cs typeface="Times New Roman" pitchFamily="18" charset="0"/>
              </a:rPr>
              <a:t>- </a:t>
            </a:r>
            <a:r>
              <a:rPr lang="ru-RU" sz="1800" dirty="0" smtClean="0">
                <a:solidFill>
                  <a:srgbClr val="0070C0"/>
                </a:solidFill>
                <a:latin typeface="Times New Roman" pitchFamily="18" charset="0"/>
                <a:cs typeface="Times New Roman" pitchFamily="18" charset="0"/>
              </a:rPr>
              <a:t>подвижная(резвая), живая девочка;</a:t>
            </a:r>
          </a:p>
          <a:p>
            <a:pPr algn="l"/>
            <a:r>
              <a:rPr lang="ru-RU" sz="1800" dirty="0" smtClean="0">
                <a:solidFill>
                  <a:srgbClr val="0070C0"/>
                </a:solidFill>
                <a:latin typeface="Times New Roman" pitchFamily="18" charset="0"/>
                <a:cs typeface="Times New Roman" pitchFamily="18" charset="0"/>
              </a:rPr>
              <a:t>-</a:t>
            </a:r>
            <a:r>
              <a:rPr lang="ru-RU" sz="1800" b="1" dirty="0" smtClean="0">
                <a:solidFill>
                  <a:srgbClr val="C00000"/>
                </a:solidFill>
                <a:latin typeface="Times New Roman" pitchFamily="18" charset="0"/>
                <a:cs typeface="Times New Roman" pitchFamily="18" charset="0"/>
              </a:rPr>
              <a:t>конопляная дуранда</a:t>
            </a:r>
            <a:r>
              <a:rPr lang="ru-RU" sz="1800" dirty="0" smtClean="0">
                <a:solidFill>
                  <a:srgbClr val="C00000"/>
                </a:solidFill>
                <a:latin typeface="Times New Roman" pitchFamily="18" charset="0"/>
                <a:cs typeface="Times New Roman" pitchFamily="18" charset="0"/>
              </a:rPr>
              <a:t>- </a:t>
            </a:r>
            <a:r>
              <a:rPr lang="ru-RU" sz="1800" dirty="0" smtClean="0">
                <a:solidFill>
                  <a:srgbClr val="0070C0"/>
                </a:solidFill>
                <a:latin typeface="Times New Roman" pitchFamily="18" charset="0"/>
                <a:cs typeface="Times New Roman" pitchFamily="18" charset="0"/>
              </a:rPr>
              <a:t>остатки семян конопли после выжимания из них масла;</a:t>
            </a:r>
          </a:p>
          <a:p>
            <a:pPr algn="l"/>
            <a:r>
              <a:rPr lang="ru-RU" sz="1800" dirty="0" smtClean="0">
                <a:solidFill>
                  <a:srgbClr val="C00000"/>
                </a:solidFill>
                <a:latin typeface="Times New Roman" pitchFamily="18" charset="0"/>
                <a:cs typeface="Times New Roman" pitchFamily="18" charset="0"/>
              </a:rPr>
              <a:t>-</a:t>
            </a:r>
            <a:r>
              <a:rPr lang="ru-RU" sz="1800" b="1" dirty="0" smtClean="0">
                <a:solidFill>
                  <a:srgbClr val="C00000"/>
                </a:solidFill>
                <a:latin typeface="Times New Roman" pitchFamily="18" charset="0"/>
                <a:cs typeface="Times New Roman" pitchFamily="18" charset="0"/>
              </a:rPr>
              <a:t>трезво рассчитывает свои силы</a:t>
            </a:r>
            <a:r>
              <a:rPr lang="ru-RU" sz="1800" dirty="0" smtClean="0">
                <a:solidFill>
                  <a:srgbClr val="C00000"/>
                </a:solidFill>
                <a:latin typeface="Times New Roman" pitchFamily="18" charset="0"/>
                <a:cs typeface="Times New Roman" pitchFamily="18" charset="0"/>
              </a:rPr>
              <a:t>- </a:t>
            </a:r>
            <a:r>
              <a:rPr lang="ru-RU" sz="1800" dirty="0" smtClean="0">
                <a:solidFill>
                  <a:srgbClr val="0070C0"/>
                </a:solidFill>
                <a:latin typeface="Times New Roman" pitchFamily="18" charset="0"/>
                <a:cs typeface="Times New Roman" pitchFamily="18" charset="0"/>
              </a:rPr>
              <a:t>она заранее предусмотрела, рассчитала свои силы, уяснила, на что она сейчас способна;</a:t>
            </a:r>
          </a:p>
          <a:p>
            <a:pPr algn="l"/>
            <a:r>
              <a:rPr lang="ru-RU" sz="1800" dirty="0" smtClean="0">
                <a:solidFill>
                  <a:srgbClr val="C00000"/>
                </a:solidFill>
                <a:latin typeface="Times New Roman" pitchFamily="18" charset="0"/>
                <a:cs typeface="Times New Roman" pitchFamily="18" charset="0"/>
              </a:rPr>
              <a:t>-</a:t>
            </a:r>
            <a:r>
              <a:rPr lang="ru-RU" sz="1800" b="1" dirty="0" smtClean="0">
                <a:solidFill>
                  <a:srgbClr val="C00000"/>
                </a:solidFill>
                <a:latin typeface="Times New Roman" pitchFamily="18" charset="0"/>
                <a:cs typeface="Times New Roman" pitchFamily="18" charset="0"/>
              </a:rPr>
              <a:t>присяга</a:t>
            </a:r>
            <a:r>
              <a:rPr lang="ru-RU" sz="1800" dirty="0" smtClean="0">
                <a:solidFill>
                  <a:srgbClr val="C00000"/>
                </a:solidFill>
                <a:latin typeface="Times New Roman" pitchFamily="18" charset="0"/>
                <a:cs typeface="Times New Roman" pitchFamily="18" charset="0"/>
              </a:rPr>
              <a:t>- </a:t>
            </a:r>
            <a:r>
              <a:rPr lang="ru-RU" sz="1800" dirty="0" smtClean="0">
                <a:solidFill>
                  <a:srgbClr val="0070C0"/>
                </a:solidFill>
                <a:latin typeface="Times New Roman" pitchFamily="18" charset="0"/>
                <a:cs typeface="Times New Roman" pitchFamily="18" charset="0"/>
              </a:rPr>
              <a:t>торжественное обещание соблюдать верность</a:t>
            </a:r>
            <a:r>
              <a:rPr lang="ru-RU" sz="1800" dirty="0" smtClean="0"/>
              <a:t>.</a:t>
            </a:r>
          </a:p>
          <a:p>
            <a:pPr algn="l"/>
            <a:endParaRPr lang="ru-RU" sz="1600" dirty="0">
              <a:solidFill>
                <a:schemeClr val="tx1"/>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a:bodyPr>
          <a:lstStyle/>
          <a:p>
            <a:pPr algn="l"/>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57166"/>
            <a:ext cx="6400800" cy="5281634"/>
          </a:xfrm>
        </p:spPr>
        <p:txBody>
          <a:bodyPr>
            <a:normAutofit/>
          </a:bodyPr>
          <a:lstStyle/>
          <a:p>
            <a:pPr algn="l"/>
            <a:r>
              <a:rPr lang="ru-RU" sz="1600" b="1" dirty="0" smtClean="0">
                <a:solidFill>
                  <a:schemeClr val="tx1"/>
                </a:solidFill>
                <a:latin typeface="Times New Roman" pitchFamily="18" charset="0"/>
                <a:cs typeface="Times New Roman" pitchFamily="18" charset="0"/>
              </a:rPr>
              <a:t>Рассказ</a:t>
            </a:r>
            <a:r>
              <a:rPr lang="ru-RU" sz="1600" dirty="0" smtClean="0">
                <a:solidFill>
                  <a:schemeClr val="tx1"/>
                </a:solidFill>
                <a:latin typeface="Times New Roman" pitchFamily="18" charset="0"/>
                <a:cs typeface="Times New Roman" pitchFamily="18" charset="0"/>
              </a:rPr>
              <a:t>- это небольшое прозаическое произведение, сюжет которого однолинеен, в произведении описывается одно событие или происшествие, в котором участвует небольшое количество героев.</a:t>
            </a:r>
          </a:p>
          <a:p>
            <a:pPr algn="l"/>
            <a:endParaRPr lang="ru-RU" sz="1600" dirty="0" smtClean="0">
              <a:solidFill>
                <a:schemeClr val="tx1"/>
              </a:solidFill>
              <a:latin typeface="Times New Roman" pitchFamily="18" charset="0"/>
              <a:cs typeface="Times New Roman" pitchFamily="18" charset="0"/>
            </a:endParaRPr>
          </a:p>
          <a:p>
            <a:pPr algn="l"/>
            <a:endParaRPr lang="ru-RU" sz="1600" dirty="0">
              <a:solidFill>
                <a:schemeClr val="tx1"/>
              </a:solidFill>
              <a:latin typeface="Times New Roman" pitchFamily="18" charset="0"/>
              <a:cs typeface="Times New Roman" pitchFamily="18" charset="0"/>
            </a:endParaRPr>
          </a:p>
        </p:txBody>
      </p:sp>
      <p:pic>
        <p:nvPicPr>
          <p:cNvPr id="4" name="Рисунок 3" descr="https://avatars.mds.yandex.net/i?id=d59233fd9548e206a297574385d8c1df45e34adf-4268363-images-thumbs&amp;n=13"/>
          <p:cNvPicPr/>
          <p:nvPr/>
        </p:nvPicPr>
        <p:blipFill>
          <a:blip r:embed="rId2"/>
          <a:srcRect/>
          <a:stretch>
            <a:fillRect/>
          </a:stretch>
        </p:blipFill>
        <p:spPr bwMode="auto">
          <a:xfrm>
            <a:off x="1214414" y="1785926"/>
            <a:ext cx="3714776" cy="2928949"/>
          </a:xfrm>
          <a:prstGeom prst="rect">
            <a:avLst/>
          </a:prstGeom>
          <a:noFill/>
          <a:ln w="9525">
            <a:noFill/>
            <a:miter lim="800000"/>
            <a:headEnd/>
            <a:tailEnd/>
          </a:ln>
        </p:spPr>
      </p:pic>
      <p:pic>
        <p:nvPicPr>
          <p:cNvPr id="5" name="Рисунок 4" descr="https://avatars.mds.yandex.net/i?id=6e172db81772e616b425c586e74284e37881970d-5520101-images-thumbs&amp;n=13"/>
          <p:cNvPicPr/>
          <p:nvPr/>
        </p:nvPicPr>
        <p:blipFill>
          <a:blip r:embed="rId3"/>
          <a:srcRect/>
          <a:stretch>
            <a:fillRect/>
          </a:stretch>
        </p:blipFill>
        <p:spPr bwMode="auto">
          <a:xfrm>
            <a:off x="4572000" y="3357562"/>
            <a:ext cx="4214842" cy="2357454"/>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928693"/>
          </a:xfrm>
        </p:spPr>
        <p:txBody>
          <a:bodyPr>
            <a:normAutofit/>
          </a:bodyPr>
          <a:lstStyle/>
          <a:p>
            <a:pPr algn="l"/>
            <a:r>
              <a:rPr lang="ru-RU" sz="1600" dirty="0"/>
              <a:t/>
            </a:r>
            <a:br>
              <a:rPr lang="ru-RU" sz="1600" dirty="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57166"/>
            <a:ext cx="6400800" cy="5281634"/>
          </a:xfrm>
        </p:spPr>
        <p:txBody>
          <a:bodyPr>
            <a:normAutofit/>
          </a:bodyPr>
          <a:lstStyle/>
          <a:p>
            <a:pPr algn="l"/>
            <a:r>
              <a:rPr lang="ru-RU" sz="1800" b="1" dirty="0" smtClean="0">
                <a:solidFill>
                  <a:schemeClr val="tx1"/>
                </a:solidFill>
                <a:latin typeface="Times New Roman" pitchFamily="18" charset="0"/>
                <a:cs typeface="Times New Roman" pitchFamily="18" charset="0"/>
              </a:rPr>
              <a:t>Как описывает в своем произведении автор непобежденный город?</a:t>
            </a:r>
          </a:p>
          <a:p>
            <a:pPr algn="l"/>
            <a:r>
              <a:rPr lang="ru-RU" sz="1800" dirty="0" smtClean="0">
                <a:solidFill>
                  <a:schemeClr val="tx1"/>
                </a:solidFill>
                <a:latin typeface="Times New Roman" pitchFamily="18" charset="0"/>
                <a:cs typeface="Times New Roman" pitchFamily="18" charset="0"/>
              </a:rPr>
              <a:t>(Заколоченные фанерой окна, холод в квартирах, лежащий на подоконниках снег, не таявший даже тогда, когда удавалось растопить буржуйку, надрывный рев сирены, механический голос репродуктора, сообщающий о начале воздушной тревоги, «страшная  музыка» зениток, на Невском)</a:t>
            </a:r>
          </a:p>
          <a:p>
            <a:pPr algn="l"/>
            <a:r>
              <a:rPr lang="ru-RU" sz="1800" b="1" dirty="0" smtClean="0">
                <a:solidFill>
                  <a:schemeClr val="tx1"/>
                </a:solidFill>
                <a:latin typeface="Times New Roman" pitchFamily="18" charset="0"/>
                <a:cs typeface="Times New Roman" pitchFamily="18" charset="0"/>
              </a:rPr>
              <a:t>Какие приметы блокадного города врезались в вашу память?</a:t>
            </a:r>
          </a:p>
          <a:p>
            <a:pPr algn="l"/>
            <a:r>
              <a:rPr lang="ru-RU" sz="1800" dirty="0" smtClean="0">
                <a:solidFill>
                  <a:schemeClr val="tx1"/>
                </a:solidFill>
                <a:latin typeface="Times New Roman" pitchFamily="18" charset="0"/>
                <a:cs typeface="Times New Roman" pitchFamily="18" charset="0"/>
              </a:rPr>
              <a:t>(Дети на улицах с трудом двигаются от бессилия,  кругом трупы.  Люди разучились плакать даже тогда, когда узнавали о смерти детей. Смерть стала явлением привычным для ленинградцев, но они не утратили доброты, беда объединила их, сделала стойкими, научила состраданию, взаимовыручке.</a:t>
            </a:r>
          </a:p>
          <a:p>
            <a:pPr algn="l"/>
            <a:endParaRPr lang="ru-RU" sz="1800" dirty="0">
              <a:solidFill>
                <a:schemeClr val="tx1"/>
              </a:solidFill>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97</TotalTime>
  <Words>1231</Words>
  <Application>Microsoft Office PowerPoint</Application>
  <PresentationFormat>Экран (4:3)</PresentationFormat>
  <Paragraphs>100</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Солнцестояние</vt:lpstr>
      <vt:lpstr>Муниципальное бюджетное общеобразовательное учреждение «Кутлуевская средняя общеобразовательная школа» Асекеевский район Оренбургская область</vt:lpstr>
      <vt:lpstr>Цель внеклассного чтения — познакомить школьников с книгами из доступного им круга чтения, сформулировать интерес к ним, желание и умение осознанно выбирать и осмысленно читать. </vt:lpstr>
      <vt:lpstr> </vt:lpstr>
      <vt:lpstr> </vt:lpstr>
      <vt:lpstr> </vt:lpstr>
      <vt:lpstr> </vt:lpstr>
      <vt:lpstr> </vt:lpstr>
      <vt:lpstr> </vt:lpstr>
      <vt:lpstr> </vt:lpstr>
      <vt:lpstr> </vt:lpstr>
      <vt:lpstr> </vt:lpstr>
      <vt:lpstr> </vt:lpstr>
      <vt:lpstr> </vt:lpstr>
      <vt:lpstr> </vt:lpstr>
      <vt:lpstr> </vt:lpstr>
      <vt:lpstr> </vt:lpstr>
      <vt:lpstr> </vt:lpstr>
      <vt:lpstr>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бюджетное общеобразовательное учреждение «Кутлуевская средняя общеобразовательная школа»</dc:title>
  <dc:creator>Админ</dc:creator>
  <cp:lastModifiedBy>Админ</cp:lastModifiedBy>
  <cp:revision>30</cp:revision>
  <dcterms:created xsi:type="dcterms:W3CDTF">2025-02-08T15:45:20Z</dcterms:created>
  <dcterms:modified xsi:type="dcterms:W3CDTF">2025-02-18T10:17:52Z</dcterms:modified>
</cp:coreProperties>
</file>