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3" r:id="rId8"/>
    <p:sldId id="262" r:id="rId9"/>
    <p:sldId id="264" r:id="rId10"/>
    <p:sldId id="292" r:id="rId11"/>
    <p:sldId id="293" r:id="rId12"/>
    <p:sldId id="294" r:id="rId13"/>
    <p:sldId id="295" r:id="rId14"/>
    <p:sldId id="296" r:id="rId15"/>
    <p:sldId id="297" r:id="rId16"/>
    <p:sldId id="265" r:id="rId17"/>
    <p:sldId id="298" r:id="rId18"/>
    <p:sldId id="266" r:id="rId19"/>
    <p:sldId id="267" r:id="rId20"/>
    <p:sldId id="268" r:id="rId21"/>
    <p:sldId id="269" r:id="rId22"/>
    <p:sldId id="287" r:id="rId23"/>
    <p:sldId id="28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6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01.04.2022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hyperlink" Target="http://pedsovet.su/" TargetMode="External"/><Relationship Id="rId3" Type="http://schemas.openxmlformats.org/officeDocument/2006/relationships/hyperlink" Target="http://websib.ru/fio/fp/works/042/dekabristki/volk_i_pushkin.htm" TargetMode="External"/><Relationship Id="rId7" Type="http://schemas.openxmlformats.org/officeDocument/2006/relationships/hyperlink" Target="http://revolution.allbest.ru/literature/00006734_0.html" TargetMode="External"/><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hyperlink" Target="http://elvis.mypage.ru/pushkin_i_natalya_goncharova.html" TargetMode="External"/><Relationship Id="rId5" Type="http://schemas.openxmlformats.org/officeDocument/2006/relationships/hyperlink" Target="http://ricolor.org/history/cu/lit/puch/natali/" TargetMode="External"/><Relationship Id="rId4" Type="http://schemas.openxmlformats.org/officeDocument/2006/relationships/hyperlink" Target="http://www.lovelegends.ru/classics/pushkin12.php"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email">
            <a:lum/>
          </a:blip>
          <a:srcRect/>
          <a:stretch>
            <a:fillRect/>
          </a:stretch>
        </p:blipFill>
        <p:spPr bwMode="auto">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Подзаголовок 7"/>
          <p:cNvSpPr>
            <a:spLocks noGrp="1"/>
          </p:cNvSpPr>
          <p:nvPr>
            <p:ph type="subTitle" idx="1"/>
          </p:nvPr>
        </p:nvSpPr>
        <p:spPr>
          <a:xfrm>
            <a:off x="3500430" y="2786058"/>
            <a:ext cx="5195894" cy="4357718"/>
          </a:xfrm>
        </p:spPr>
        <p:txBody>
          <a:bodyPr>
            <a:noAutofit/>
          </a:bodyPr>
          <a:lstStyle/>
          <a:p>
            <a:pPr algn="ctr"/>
            <a:r>
              <a:rPr lang="ru-RU" sz="3600" b="1" dirty="0" smtClean="0">
                <a:solidFill>
                  <a:srgbClr val="FF0000"/>
                </a:solidFill>
                <a:latin typeface="Times New Roman" pitchFamily="18" charset="0"/>
                <a:cs typeface="Times New Roman" pitchFamily="18" charset="0"/>
              </a:rPr>
              <a:t>Проект </a:t>
            </a:r>
          </a:p>
          <a:p>
            <a:pPr algn="ctr"/>
            <a:r>
              <a:rPr lang="ru-RU" sz="3600" b="1" dirty="0" smtClean="0">
                <a:solidFill>
                  <a:srgbClr val="FF0000"/>
                </a:solidFill>
                <a:latin typeface="Times New Roman" pitchFamily="18" charset="0"/>
                <a:cs typeface="Times New Roman" pitchFamily="18" charset="0"/>
              </a:rPr>
              <a:t>«Музы Пушкина и их судьбы»</a:t>
            </a:r>
          </a:p>
          <a:p>
            <a:pPr algn="ctr"/>
            <a:r>
              <a:rPr lang="ru-RU" sz="2000" b="1" dirty="0" smtClean="0">
                <a:solidFill>
                  <a:schemeClr val="tx1"/>
                </a:solidFill>
                <a:latin typeface="Times New Roman" pitchFamily="18" charset="0"/>
                <a:cs typeface="Times New Roman" pitchFamily="18" charset="0"/>
              </a:rPr>
              <a:t>Выполнила ученица 11 класса </a:t>
            </a:r>
          </a:p>
          <a:p>
            <a:pPr algn="ctr"/>
            <a:r>
              <a:rPr lang="ru-RU" sz="2000" b="1" dirty="0" err="1" smtClean="0">
                <a:solidFill>
                  <a:schemeClr val="tx1"/>
                </a:solidFill>
                <a:latin typeface="Times New Roman" pitchFamily="18" charset="0"/>
                <a:cs typeface="Times New Roman" pitchFamily="18" charset="0"/>
              </a:rPr>
              <a:t>Идкаева</a:t>
            </a:r>
            <a:r>
              <a:rPr lang="ru-RU" sz="2000" b="1" dirty="0" smtClean="0">
                <a:solidFill>
                  <a:schemeClr val="tx1"/>
                </a:solidFill>
                <a:latin typeface="Times New Roman" pitchFamily="18" charset="0"/>
                <a:cs typeface="Times New Roman" pitchFamily="18" charset="0"/>
              </a:rPr>
              <a:t> Азалия</a:t>
            </a:r>
          </a:p>
          <a:p>
            <a:pPr algn="ctr"/>
            <a:r>
              <a:rPr lang="ru-RU" sz="2000" b="1" dirty="0" err="1" smtClean="0">
                <a:solidFill>
                  <a:schemeClr val="tx1"/>
                </a:solidFill>
                <a:latin typeface="Times New Roman" pitchFamily="18" charset="0"/>
                <a:cs typeface="Times New Roman" pitchFamily="18" charset="0"/>
              </a:rPr>
              <a:t>Руководитель:Курочкина</a:t>
            </a:r>
            <a:r>
              <a:rPr lang="ru-RU" sz="2000" b="1" dirty="0" smtClean="0">
                <a:solidFill>
                  <a:schemeClr val="tx1"/>
                </a:solidFill>
                <a:latin typeface="Times New Roman" pitchFamily="18" charset="0"/>
                <a:cs typeface="Times New Roman" pitchFamily="18" charset="0"/>
              </a:rPr>
              <a:t> Ольга Николаевна</a:t>
            </a:r>
          </a:p>
          <a:p>
            <a:pPr algn="ctr"/>
            <a:r>
              <a:rPr lang="ru-RU" sz="2000" b="1" dirty="0" smtClean="0">
                <a:solidFill>
                  <a:schemeClr val="tx1"/>
                </a:solidFill>
                <a:latin typeface="Times New Roman" pitchFamily="18" charset="0"/>
                <a:cs typeface="Times New Roman" pitchFamily="18" charset="0"/>
              </a:rPr>
              <a:t>МБОУ </a:t>
            </a:r>
            <a:r>
              <a:rPr lang="ru-RU" sz="2000" b="1" dirty="0" err="1" smtClean="0">
                <a:solidFill>
                  <a:schemeClr val="tx1"/>
                </a:solidFill>
                <a:latin typeface="Times New Roman" pitchFamily="18" charset="0"/>
                <a:cs typeface="Times New Roman" pitchFamily="18" charset="0"/>
              </a:rPr>
              <a:t>Кутлуевская</a:t>
            </a:r>
            <a:r>
              <a:rPr lang="ru-RU" sz="2000" b="1" dirty="0" smtClean="0">
                <a:solidFill>
                  <a:schemeClr val="tx1"/>
                </a:solidFill>
                <a:latin typeface="Times New Roman" pitchFamily="18" charset="0"/>
                <a:cs typeface="Times New Roman" pitchFamily="18" charset="0"/>
              </a:rPr>
              <a:t> СОШ</a:t>
            </a:r>
          </a:p>
          <a:p>
            <a:pPr algn="ctr"/>
            <a:endParaRPr lang="ru-RU"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pic>
        <p:nvPicPr>
          <p:cNvPr id="2050" name="Picture 2" descr="C:\Documents and Settings\User\Рабочий стол\музы пушкина\bakunina1.jpg"/>
          <p:cNvPicPr>
            <a:picLocks noChangeAspect="1" noChangeArrowheads="1"/>
          </p:cNvPicPr>
          <p:nvPr/>
        </p:nvPicPr>
        <p:blipFill>
          <a:blip r:embed="rId3"/>
          <a:srcRect/>
          <a:stretch>
            <a:fillRect/>
          </a:stretch>
        </p:blipFill>
        <p:spPr bwMode="auto">
          <a:xfrm>
            <a:off x="5000628" y="142852"/>
            <a:ext cx="1825625" cy="2398713"/>
          </a:xfrm>
          <a:prstGeom prst="rect">
            <a:avLst/>
          </a:prstGeom>
          <a:noFill/>
        </p:spPr>
      </p:pic>
      <p:sp>
        <p:nvSpPr>
          <p:cNvPr id="4" name="Заголовок 3"/>
          <p:cNvSpPr>
            <a:spLocks noGrp="1"/>
          </p:cNvSpPr>
          <p:nvPr>
            <p:ph type="title"/>
          </p:nvPr>
        </p:nvSpPr>
        <p:spPr>
          <a:xfrm>
            <a:off x="2357422" y="2643182"/>
            <a:ext cx="6500858" cy="3929090"/>
          </a:xfrm>
        </p:spPr>
        <p:txBody>
          <a:bodyPr>
            <a:normAutofit fontScale="90000"/>
          </a:bodyPr>
          <a:lstStyle/>
          <a:p>
            <a:pPr algn="l"/>
            <a:r>
              <a:rPr lang="ru-RU" sz="2700" b="1" dirty="0" smtClean="0">
                <a:solidFill>
                  <a:srgbClr val="C00000"/>
                </a:solidFill>
                <a:latin typeface="Times New Roman" pitchFamily="18" charset="0"/>
                <a:cs typeface="Times New Roman" pitchFamily="18" charset="0"/>
              </a:rPr>
              <a:t>         Екатерина Павловна Бакунина</a:t>
            </a:r>
            <a:r>
              <a:rPr lang="ru-RU" sz="1800" b="1" dirty="0">
                <a:solidFill>
                  <a:srgbClr val="C00000"/>
                </a:solidFill>
                <a:latin typeface="Times New Roman" pitchFamily="18" charset="0"/>
                <a:cs typeface="Times New Roman" pitchFamily="18" charset="0"/>
              </a:rPr>
              <a:t/>
            </a:r>
            <a:br>
              <a:rPr lang="ru-RU" sz="1800" b="1" dirty="0">
                <a:solidFill>
                  <a:srgbClr val="C00000"/>
                </a:solidFill>
                <a:latin typeface="Times New Roman" pitchFamily="18" charset="0"/>
                <a:cs typeface="Times New Roman" pitchFamily="18" charset="0"/>
              </a:rPr>
            </a:br>
            <a:r>
              <a:rPr lang="ru-RU" sz="2000" b="1" dirty="0" smtClean="0">
                <a:latin typeface="Times New Roman" pitchFamily="18" charset="0"/>
                <a:cs typeface="Times New Roman" pitchFamily="18" charset="0"/>
              </a:rPr>
              <a:t>Юная фрейлина Императрицы Елизаветы </a:t>
            </a:r>
            <a:r>
              <a:rPr lang="ru-RU" sz="2000" b="1" dirty="0">
                <a:latin typeface="Times New Roman" pitchFamily="18" charset="0"/>
                <a:cs typeface="Times New Roman" pitchFamily="18" charset="0"/>
              </a:rPr>
              <a:t>А</a:t>
            </a:r>
            <a:r>
              <a:rPr lang="ru-RU" sz="2000" b="1" dirty="0" smtClean="0">
                <a:latin typeface="Times New Roman" pitchFamily="18" charset="0"/>
                <a:cs typeface="Times New Roman" pitchFamily="18" charset="0"/>
              </a:rPr>
              <a:t>лексеевны; сестра товарища </a:t>
            </a:r>
            <a:r>
              <a:rPr lang="ru-RU" sz="2000" b="1" dirty="0">
                <a:latin typeface="Times New Roman" pitchFamily="18" charset="0"/>
                <a:cs typeface="Times New Roman" pitchFamily="18" charset="0"/>
              </a:rPr>
              <a:t>П</a:t>
            </a:r>
            <a:r>
              <a:rPr lang="ru-RU" sz="2000" b="1" dirty="0" smtClean="0">
                <a:latin typeface="Times New Roman" pitchFamily="18" charset="0"/>
                <a:cs typeface="Times New Roman" pitchFamily="18" charset="0"/>
              </a:rPr>
              <a:t>ушкина по Лицею.  Семейство Бакуниных находилось в Царском Селе зиму 1815 и лето 1816 года. Часто навещая брата, Бакунина была постоянной посетительницей лицейских балов и вызывала неизменное поклонение всей лицейской семьи. Прелестная, изящная и талантливая девушка, Е.П.Бакунина была «первой любовью» Пушкина, «страдали» по ней и его ближайшие друзья. По скромности своей, Екатерина Павловна не стремилась кружить головы своим поклонникам и прошла в жизни Пушкина и его лицейских товарищей лёгкой и светлой тенью.  </a:t>
            </a:r>
            <a:br>
              <a:rPr lang="ru-RU" sz="2000" b="1" dirty="0" smtClean="0">
                <a:latin typeface="Times New Roman" pitchFamily="18" charset="0"/>
                <a:cs typeface="Times New Roman" pitchFamily="18" charset="0"/>
              </a:rPr>
            </a:br>
            <a:endParaRPr lang="ru-RU" sz="20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648727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5" name="Заголовок 4"/>
          <p:cNvSpPr>
            <a:spLocks noGrp="1"/>
          </p:cNvSpPr>
          <p:nvPr>
            <p:ph type="title"/>
          </p:nvPr>
        </p:nvSpPr>
        <p:spPr>
          <a:xfrm>
            <a:off x="2285984" y="1917688"/>
            <a:ext cx="6500858" cy="4940312"/>
          </a:xfrm>
        </p:spPr>
        <p:txBody>
          <a:bodyPr>
            <a:normAutofit/>
          </a:bodyPr>
          <a:lstStyle/>
          <a:p>
            <a:pPr algn="l"/>
            <a:r>
              <a:rPr lang="ru-RU" sz="2400" b="1" dirty="0" smtClean="0">
                <a:solidFill>
                  <a:srgbClr val="C00000"/>
                </a:solidFill>
                <a:latin typeface="Times New Roman" pitchFamily="18" charset="0"/>
                <a:cs typeface="Times New Roman" pitchFamily="18" charset="0"/>
              </a:rPr>
              <a:t>               Евдокия </a:t>
            </a:r>
            <a:r>
              <a:rPr lang="ru-RU" sz="2400" b="1" dirty="0">
                <a:solidFill>
                  <a:srgbClr val="C00000"/>
                </a:solidFill>
                <a:latin typeface="Times New Roman" pitchFamily="18" charset="0"/>
                <a:cs typeface="Times New Roman" pitchFamily="18" charset="0"/>
              </a:rPr>
              <a:t>И</a:t>
            </a:r>
            <a:r>
              <a:rPr lang="ru-RU" sz="2400" b="1" dirty="0" smtClean="0">
                <a:solidFill>
                  <a:srgbClr val="C00000"/>
                </a:solidFill>
                <a:latin typeface="Times New Roman" pitchFamily="18" charset="0"/>
                <a:cs typeface="Times New Roman" pitchFamily="18" charset="0"/>
              </a:rPr>
              <a:t>вановна Голицына</a:t>
            </a:r>
            <a:br>
              <a:rPr lang="ru-RU" sz="2400" b="1" dirty="0" smtClean="0">
                <a:solidFill>
                  <a:srgbClr val="C00000"/>
                </a:solidFill>
                <a:latin typeface="Times New Roman" pitchFamily="18" charset="0"/>
                <a:cs typeface="Times New Roman" pitchFamily="18" charset="0"/>
              </a:rPr>
            </a:br>
            <a:r>
              <a:rPr lang="ru-RU" sz="2400" b="1" dirty="0" smtClean="0">
                <a:solidFill>
                  <a:srgbClr val="C00000"/>
                </a:solidFill>
                <a:latin typeface="Times New Roman" pitchFamily="18" charset="0"/>
                <a:cs typeface="Times New Roman" pitchFamily="18" charset="0"/>
              </a:rPr>
              <a:t>  </a:t>
            </a:r>
            <a:r>
              <a:rPr lang="ru-RU" sz="2000" b="1" dirty="0" smtClean="0">
                <a:latin typeface="Times New Roman" pitchFamily="18" charset="0"/>
                <a:cs typeface="Times New Roman" pitchFamily="18" charset="0"/>
              </a:rPr>
              <a:t>После </a:t>
            </a:r>
            <a:r>
              <a:rPr lang="ru-RU" sz="2000" b="1" dirty="0">
                <a:latin typeface="Times New Roman" pitchFamily="18" charset="0"/>
                <a:cs typeface="Times New Roman" pitchFamily="18" charset="0"/>
              </a:rPr>
              <a:t>окончания лицея в 1817 </a:t>
            </a:r>
            <a:r>
              <a:rPr lang="ru-RU" sz="2000" b="1" dirty="0" smtClean="0">
                <a:latin typeface="Times New Roman" pitchFamily="18" charset="0"/>
                <a:cs typeface="Times New Roman" pitchFamily="18" charset="0"/>
              </a:rPr>
              <a:t>г. молодой поэт </a:t>
            </a:r>
            <a:r>
              <a:rPr lang="ru-RU" sz="2000" b="1" dirty="0">
                <a:latin typeface="Times New Roman" pitchFamily="18" charset="0"/>
                <a:cs typeface="Times New Roman" pitchFamily="18" charset="0"/>
              </a:rPr>
              <a:t> страстно увлекается Евдокией Ивановной Голицыной, которая была старше поэта на 20 лет. Княгиня Голицына не могла не обратить внимание на своего юного поклонника. Она принимала его любовь с  чуть ленивым спокойствием, которое ей было свойственно. Карамзин о пылкой страсти Пушкина писал следующее: </a:t>
            </a:r>
            <a:r>
              <a:rPr lang="ru-RU" sz="2000" b="1" i="1" dirty="0">
                <a:latin typeface="Times New Roman" pitchFamily="18" charset="0"/>
                <a:cs typeface="Times New Roman" pitchFamily="18" charset="0"/>
              </a:rPr>
              <a:t>«Поэт Пушкин у нас в доме смертельно влюбился в Пифию Голицыну и теперь уже проводит у нее вечера: лжет от любви, сердится от любви, только еще не пишет от любви…»</a:t>
            </a:r>
            <a:r>
              <a:rPr lang="ru-RU" sz="2000" b="1" dirty="0">
                <a:latin typeface="Times New Roman" pitchFamily="18" charset="0"/>
                <a:cs typeface="Times New Roman" pitchFamily="18" charset="0"/>
              </a:rPr>
              <a:t> </a:t>
            </a:r>
            <a:endParaRPr lang="ru-RU" sz="2000" b="1" dirty="0">
              <a:solidFill>
                <a:srgbClr val="C00000"/>
              </a:solidFill>
              <a:latin typeface="Times New Roman" pitchFamily="18" charset="0"/>
              <a:cs typeface="Times New Roman" pitchFamily="18" charset="0"/>
            </a:endParaRPr>
          </a:p>
        </p:txBody>
      </p:sp>
      <p:pic>
        <p:nvPicPr>
          <p:cNvPr id="41989" name="Picture 5" descr="C:\Documents and Settings\User\Рабочий стол\музы пушкина\evd.jpg"/>
          <p:cNvPicPr>
            <a:picLocks noChangeAspect="1" noChangeArrowheads="1"/>
          </p:cNvPicPr>
          <p:nvPr/>
        </p:nvPicPr>
        <p:blipFill>
          <a:blip r:embed="rId3"/>
          <a:srcRect/>
          <a:stretch>
            <a:fillRect/>
          </a:stretch>
        </p:blipFill>
        <p:spPr bwMode="auto">
          <a:xfrm>
            <a:off x="5072066" y="285728"/>
            <a:ext cx="1610570" cy="1928826"/>
          </a:xfrm>
          <a:prstGeom prst="rect">
            <a:avLst/>
          </a:prstGeom>
          <a:noFill/>
        </p:spPr>
      </p:pic>
    </p:spTree>
    <p:extLst>
      <p:ext uri="{BB962C8B-B14F-4D97-AF65-F5344CB8AC3E}">
        <p14:creationId xmlns:p14="http://schemas.microsoft.com/office/powerpoint/2010/main" val="13450464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3" name="Заголовок 2"/>
          <p:cNvSpPr>
            <a:spLocks noGrp="1"/>
          </p:cNvSpPr>
          <p:nvPr>
            <p:ph type="title"/>
          </p:nvPr>
        </p:nvSpPr>
        <p:spPr>
          <a:xfrm>
            <a:off x="2428860" y="2285992"/>
            <a:ext cx="6429420" cy="4214842"/>
          </a:xfrm>
        </p:spPr>
        <p:txBody>
          <a:bodyPr>
            <a:normAutofit/>
          </a:bodyPr>
          <a:lstStyle/>
          <a:p>
            <a:pPr algn="l"/>
            <a:r>
              <a:rPr lang="ru-RU" sz="2400" b="1" dirty="0" smtClean="0">
                <a:solidFill>
                  <a:srgbClr val="C00000"/>
                </a:solidFill>
                <a:latin typeface="Times New Roman" pitchFamily="18" charset="0"/>
                <a:cs typeface="Times New Roman" pitchFamily="18" charset="0"/>
              </a:rPr>
              <a:t>           Воронцова Елизавета </a:t>
            </a:r>
            <a:r>
              <a:rPr lang="ru-RU" sz="2400" b="1" dirty="0" err="1" smtClean="0">
                <a:solidFill>
                  <a:srgbClr val="C00000"/>
                </a:solidFill>
                <a:latin typeface="Times New Roman" pitchFamily="18" charset="0"/>
                <a:cs typeface="Times New Roman" pitchFamily="18" charset="0"/>
              </a:rPr>
              <a:t>Ксаверьевна</a:t>
            </a:r>
            <a:r>
              <a:rPr lang="ru-RU" sz="2400" b="1" dirty="0" smtClean="0">
                <a:solidFill>
                  <a:srgbClr val="C00000"/>
                </a:solidFill>
                <a:latin typeface="Times New Roman" pitchFamily="18" charset="0"/>
                <a:cs typeface="Times New Roman" pitchFamily="18" charset="0"/>
              </a:rPr>
              <a:t/>
            </a:r>
            <a:br>
              <a:rPr lang="ru-RU" sz="2400" b="1" dirty="0" smtClean="0">
                <a:solidFill>
                  <a:srgbClr val="C00000"/>
                </a:solidFill>
                <a:latin typeface="Times New Roman" pitchFamily="18" charset="0"/>
                <a:cs typeface="Times New Roman" pitchFamily="18" charset="0"/>
              </a:rPr>
            </a:br>
            <a:r>
              <a:rPr lang="ru-RU" sz="1800" b="1" dirty="0" smtClean="0">
                <a:latin typeface="Times New Roman" pitchFamily="18" charset="0"/>
                <a:cs typeface="Times New Roman" pitchFamily="18" charset="0"/>
              </a:rPr>
              <a:t>Жена графа М.С.Воронцова. «Елизавета </a:t>
            </a:r>
            <a:r>
              <a:rPr lang="ru-RU" sz="1800" b="1" dirty="0" err="1" smtClean="0">
                <a:latin typeface="Times New Roman" pitchFamily="18" charset="0"/>
                <a:cs typeface="Times New Roman" pitchFamily="18" charset="0"/>
              </a:rPr>
              <a:t>Ксаверьевна</a:t>
            </a:r>
            <a:r>
              <a:rPr lang="ru-RU" sz="1800" b="1" dirty="0" smtClean="0">
                <a:latin typeface="Times New Roman" pitchFamily="18" charset="0"/>
                <a:cs typeface="Times New Roman" pitchFamily="18" charset="0"/>
              </a:rPr>
              <a:t> была одною из привлекательнейших женщин своего времени, - пишет граф Соллогуб. -  Всё её существо было проникнуто такой мягкой, очаровательной, женственной грацией, такой приветливостью, таким неукоснительным существом, что легко себе объяснить, как такие люди, как Пушкин, Раевский и многие, многие другие без памяти влюблялись в </a:t>
            </a:r>
            <a:r>
              <a:rPr lang="ru-RU" sz="1800" b="1" dirty="0">
                <a:latin typeface="Times New Roman" pitchFamily="18" charset="0"/>
                <a:cs typeface="Times New Roman" pitchFamily="18" charset="0"/>
              </a:rPr>
              <a:t>В</a:t>
            </a:r>
            <a:r>
              <a:rPr lang="ru-RU" sz="1800" b="1" dirty="0" smtClean="0">
                <a:latin typeface="Times New Roman" pitchFamily="18" charset="0"/>
                <a:cs typeface="Times New Roman" pitchFamily="18" charset="0"/>
              </a:rPr>
              <a:t>оронцову». Пушкин сохранил о ней благоговейное воспоминание.</a:t>
            </a:r>
            <a:endParaRPr lang="ru-RU" sz="2400" b="1" dirty="0">
              <a:solidFill>
                <a:srgbClr val="C00000"/>
              </a:solidFill>
              <a:latin typeface="Times New Roman" pitchFamily="18" charset="0"/>
              <a:cs typeface="Times New Roman" pitchFamily="18" charset="0"/>
            </a:endParaRPr>
          </a:p>
        </p:txBody>
      </p:sp>
      <p:pic>
        <p:nvPicPr>
          <p:cNvPr id="40961" name="Picture 1" descr="C:\Documents and Settings\User\Рабочий стол\музы пушкина\vor3.jpg"/>
          <p:cNvPicPr>
            <a:picLocks noChangeAspect="1" noChangeArrowheads="1"/>
          </p:cNvPicPr>
          <p:nvPr/>
        </p:nvPicPr>
        <p:blipFill>
          <a:blip r:embed="rId3"/>
          <a:srcRect/>
          <a:stretch>
            <a:fillRect/>
          </a:stretch>
        </p:blipFill>
        <p:spPr bwMode="auto">
          <a:xfrm>
            <a:off x="4357686" y="142852"/>
            <a:ext cx="2143140" cy="2678925"/>
          </a:xfrm>
          <a:prstGeom prst="rect">
            <a:avLst/>
          </a:prstGeom>
          <a:noFill/>
        </p:spPr>
      </p:pic>
    </p:spTree>
    <p:extLst>
      <p:ext uri="{BB962C8B-B14F-4D97-AF65-F5344CB8AC3E}">
        <p14:creationId xmlns:p14="http://schemas.microsoft.com/office/powerpoint/2010/main" val="9430318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3" name="Заголовок 2"/>
          <p:cNvSpPr>
            <a:spLocks noGrp="1"/>
          </p:cNvSpPr>
          <p:nvPr>
            <p:ph type="title"/>
          </p:nvPr>
        </p:nvSpPr>
        <p:spPr>
          <a:xfrm>
            <a:off x="2285984" y="2428868"/>
            <a:ext cx="6643734" cy="4071966"/>
          </a:xfrm>
        </p:spPr>
        <p:txBody>
          <a:bodyPr>
            <a:normAutofit fontScale="90000"/>
          </a:bodyPr>
          <a:lstStyle/>
          <a:p>
            <a:pPr algn="l"/>
            <a:r>
              <a:rPr lang="ru-RU" sz="2400" b="1" dirty="0" smtClean="0">
                <a:solidFill>
                  <a:srgbClr val="C00000"/>
                </a:solidFill>
                <a:latin typeface="Times New Roman" pitchFamily="18" charset="0"/>
                <a:cs typeface="Times New Roman" pitchFamily="18" charset="0"/>
              </a:rPr>
              <a:t/>
            </a:r>
            <a:br>
              <a:rPr lang="ru-RU" sz="2400" b="1" dirty="0" smtClean="0">
                <a:solidFill>
                  <a:srgbClr val="C00000"/>
                </a:solidFill>
                <a:latin typeface="Times New Roman" pitchFamily="18" charset="0"/>
                <a:cs typeface="Times New Roman" pitchFamily="18" charset="0"/>
              </a:rPr>
            </a:br>
            <a:r>
              <a:rPr lang="ru-RU" sz="2400" dirty="0"/>
              <a:t> </a:t>
            </a:r>
            <a:r>
              <a:rPr lang="ru-RU" sz="2400" dirty="0" smtClean="0"/>
              <a:t>   </a:t>
            </a:r>
            <a:r>
              <a:rPr lang="ru-RU" sz="2000" b="1" dirty="0" smtClean="0">
                <a:latin typeface="Times New Roman" pitchFamily="18" charset="0"/>
                <a:cs typeface="Times New Roman" pitchFamily="18" charset="0"/>
              </a:rPr>
              <a:t>Своё </a:t>
            </a:r>
            <a:r>
              <a:rPr lang="ru-RU" sz="2000" b="1" dirty="0">
                <a:latin typeface="Times New Roman" pitchFamily="18" charset="0"/>
                <a:cs typeface="Times New Roman" pitchFamily="18" charset="0"/>
              </a:rPr>
              <a:t>знаменитое стихотворение "Я помню чудное мгновенье" поэт посвящает своей новой музе - девятнадцатилетней Анне Керн. Она была замужем за генералом </a:t>
            </a:r>
            <a:r>
              <a:rPr lang="ru-RU" sz="2000" b="1" dirty="0" err="1">
                <a:latin typeface="Times New Roman" pitchFamily="18" charset="0"/>
                <a:cs typeface="Times New Roman" pitchFamily="18" charset="0"/>
              </a:rPr>
              <a:t>Ермолаем</a:t>
            </a:r>
            <a:r>
              <a:rPr lang="ru-RU" sz="2000" b="1" dirty="0">
                <a:latin typeface="Times New Roman" pitchFamily="18" charset="0"/>
                <a:cs typeface="Times New Roman" pitchFamily="18" charset="0"/>
              </a:rPr>
              <a:t> </a:t>
            </a:r>
            <a:r>
              <a:rPr lang="ru-RU" sz="2000" b="1" dirty="0" smtClean="0">
                <a:latin typeface="Times New Roman" pitchFamily="18" charset="0"/>
                <a:cs typeface="Times New Roman" pitchFamily="18" charset="0"/>
              </a:rPr>
              <a:t>Фёдоровичем </a:t>
            </a:r>
            <a:r>
              <a:rPr lang="ru-RU" sz="2000" b="1" dirty="0">
                <a:latin typeface="Times New Roman" pitchFamily="18" charset="0"/>
                <a:cs typeface="Times New Roman" pitchFamily="18" charset="0"/>
              </a:rPr>
              <a:t>Керном, за которого была выдана замуж против своего желания ещё очень юной. Провинциальная красавица, воспитанная на сентиментальных романах, она тяготилась своей семейной жизнью и всячески стремилась приобрести независимость. Связь между поэтом и Анной Керн была мимолетной. Пушкин отнёсся к этому событию иронически и в довольно грубом тоне упомянул о случившемся в письме к своему другу С. А. Соболевскому. В другом письме Пушкин называет Керн </a:t>
            </a:r>
            <a:r>
              <a:rPr lang="ru-RU" sz="2000" b="1" i="1" dirty="0">
                <a:latin typeface="Times New Roman" pitchFamily="18" charset="0"/>
                <a:cs typeface="Times New Roman" pitchFamily="18" charset="0"/>
              </a:rPr>
              <a:t>«наша вавилонская блудница Анна Петровна».</a:t>
            </a:r>
            <a:endParaRPr lang="ru-RU" sz="2000" b="1" dirty="0">
              <a:solidFill>
                <a:srgbClr val="C00000"/>
              </a:solidFill>
              <a:latin typeface="Times New Roman" pitchFamily="18" charset="0"/>
              <a:cs typeface="Times New Roman" pitchFamily="18" charset="0"/>
            </a:endParaRPr>
          </a:p>
        </p:txBody>
      </p:sp>
      <p:pic>
        <p:nvPicPr>
          <p:cNvPr id="38913" name="Picture 1" descr="C:\Documents and Settings\User\Рабочий стол\музы пушкина\220px-Анна_Петровна_Керн.jpg"/>
          <p:cNvPicPr>
            <a:picLocks noChangeAspect="1" noChangeArrowheads="1"/>
          </p:cNvPicPr>
          <p:nvPr/>
        </p:nvPicPr>
        <p:blipFill>
          <a:blip r:embed="rId3"/>
          <a:srcRect/>
          <a:stretch>
            <a:fillRect/>
          </a:stretch>
        </p:blipFill>
        <p:spPr bwMode="auto">
          <a:xfrm>
            <a:off x="4143372" y="214290"/>
            <a:ext cx="2095500" cy="2457450"/>
          </a:xfrm>
          <a:prstGeom prst="rect">
            <a:avLst/>
          </a:prstGeom>
          <a:noFill/>
        </p:spPr>
      </p:pic>
    </p:spTree>
    <p:extLst>
      <p:ext uri="{BB962C8B-B14F-4D97-AF65-F5344CB8AC3E}">
        <p14:creationId xmlns:p14="http://schemas.microsoft.com/office/powerpoint/2010/main" val="1985243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pic>
        <p:nvPicPr>
          <p:cNvPr id="10242" name="Picture 2" descr="C:\Documents and Settings\User\Рабочий стол\музы пушкина\50291273_olenina.jpg"/>
          <p:cNvPicPr>
            <a:picLocks noChangeAspect="1" noChangeArrowheads="1"/>
          </p:cNvPicPr>
          <p:nvPr/>
        </p:nvPicPr>
        <p:blipFill>
          <a:blip r:embed="rId3"/>
          <a:srcRect/>
          <a:stretch>
            <a:fillRect/>
          </a:stretch>
        </p:blipFill>
        <p:spPr bwMode="auto">
          <a:xfrm>
            <a:off x="4643438" y="214290"/>
            <a:ext cx="1381125" cy="1828800"/>
          </a:xfrm>
          <a:prstGeom prst="rect">
            <a:avLst/>
          </a:prstGeom>
          <a:noFill/>
        </p:spPr>
      </p:pic>
      <p:sp>
        <p:nvSpPr>
          <p:cNvPr id="5" name="Текст 4"/>
          <p:cNvSpPr>
            <a:spLocks noGrp="1"/>
          </p:cNvSpPr>
          <p:nvPr>
            <p:ph type="body" idx="1"/>
          </p:nvPr>
        </p:nvSpPr>
        <p:spPr>
          <a:xfrm>
            <a:off x="2500297" y="2214554"/>
            <a:ext cx="6286545" cy="4357717"/>
          </a:xfrm>
        </p:spPr>
        <p:txBody>
          <a:bodyPr>
            <a:normAutofit lnSpcReduction="10000"/>
          </a:bodyPr>
          <a:lstStyle/>
          <a:p>
            <a:r>
              <a:rPr lang="ru-RU" sz="2400" b="1" dirty="0" smtClean="0">
                <a:solidFill>
                  <a:srgbClr val="C00000"/>
                </a:solidFill>
                <a:latin typeface="Times New Roman" pitchFamily="18" charset="0"/>
                <a:cs typeface="Times New Roman" pitchFamily="18" charset="0"/>
              </a:rPr>
              <a:t>              Анна Алексеевна Оленина</a:t>
            </a:r>
          </a:p>
          <a:p>
            <a:r>
              <a:rPr lang="ru-RU" sz="1800" b="1" dirty="0" smtClean="0">
                <a:solidFill>
                  <a:schemeClr val="tx1"/>
                </a:solidFill>
                <a:latin typeface="Times New Roman" pitchFamily="18" charset="0"/>
                <a:cs typeface="Times New Roman" pitchFamily="18" charset="0"/>
              </a:rPr>
              <a:t>Знакомство с Пушкиным произошло в конце 1810-х годов, когда поэт стал бывать в доме Олениных, который был центром литературной и художественной жизни Петербурга. Но сближение их произошло позднее, когда в мае 1827 года он вернулся из семилетней ссылки. Их первая встреча произошла на балу у графини Тизенгаузен-Хитрово.  Позднее Пушкин часто посещал Олениных, а в их усадьбе Приютино был своим человеком .</a:t>
            </a:r>
          </a:p>
          <a:p>
            <a:r>
              <a:rPr lang="ru-RU" sz="1800" b="1" dirty="0" smtClean="0">
                <a:solidFill>
                  <a:schemeClr val="tx1"/>
                </a:solidFill>
                <a:latin typeface="Times New Roman" pitchFamily="18" charset="0"/>
                <a:cs typeface="Times New Roman" pitchFamily="18" charset="0"/>
              </a:rPr>
              <a:t>В этот период Анна Алексеевна начинает задумываться о замужестве. Пушкин просил руки Анны Алексеевны, но получил решительный отказ. 5 сентября Пушкин сообщил, что вынужден уехать в своё имение. </a:t>
            </a:r>
          </a:p>
          <a:p>
            <a:r>
              <a:rPr lang="ru-RU" sz="1800" b="1" dirty="0" smtClean="0">
                <a:solidFill>
                  <a:schemeClr val="tx1"/>
                </a:solidFill>
                <a:latin typeface="Times New Roman" pitchFamily="18" charset="0"/>
                <a:cs typeface="Times New Roman" pitchFamily="18" charset="0"/>
              </a:rPr>
              <a:t>Анна Алексеевна вышла замуж уже после смерти Пушкина в 1840 году в возрасте 32-х лет.</a:t>
            </a:r>
            <a:endParaRPr lang="ru-RU" sz="18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271445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7" name="Заголовок 6"/>
          <p:cNvSpPr>
            <a:spLocks noGrp="1"/>
          </p:cNvSpPr>
          <p:nvPr>
            <p:ph type="title"/>
          </p:nvPr>
        </p:nvSpPr>
        <p:spPr>
          <a:xfrm>
            <a:off x="2285984" y="1500174"/>
            <a:ext cx="6858016" cy="5357826"/>
          </a:xfrm>
        </p:spPr>
        <p:txBody>
          <a:bodyPr>
            <a:noAutofit/>
          </a:bodyPr>
          <a:lstStyle/>
          <a:p>
            <a:pPr algn="l"/>
            <a:r>
              <a:rPr lang="ru-RU" sz="2000" b="1" dirty="0" smtClean="0">
                <a:solidFill>
                  <a:srgbClr val="FF0000"/>
                </a:solidFill>
                <a:latin typeface="Times New Roman" pitchFamily="18" charset="0"/>
                <a:cs typeface="Times New Roman" pitchFamily="18" charset="0"/>
              </a:rPr>
              <a:t>                            Наталья Николаевна Гончарова</a:t>
            </a:r>
            <a:r>
              <a:rPr lang="ru-RU" sz="1800" b="1" dirty="0" smtClean="0">
                <a:solidFill>
                  <a:srgbClr val="FF0000"/>
                </a:solidFill>
                <a:latin typeface="Times New Roman" pitchFamily="18" charset="0"/>
                <a:cs typeface="Times New Roman" pitchFamily="18" charset="0"/>
              </a:rPr>
              <a:t/>
            </a:r>
            <a:br>
              <a:rPr lang="ru-RU" sz="1800" b="1" dirty="0" smtClean="0">
                <a:solidFill>
                  <a:srgbClr val="FF0000"/>
                </a:solidFill>
                <a:latin typeface="Times New Roman" pitchFamily="18" charset="0"/>
                <a:cs typeface="Times New Roman" pitchFamily="18" charset="0"/>
              </a:rPr>
            </a:br>
            <a:r>
              <a:rPr lang="ru-RU" sz="1800" b="1" dirty="0" smtClean="0">
                <a:latin typeface="Times New Roman" pitchFamily="18" charset="0"/>
                <a:cs typeface="Times New Roman" pitchFamily="18" charset="0"/>
              </a:rPr>
              <a:t>Имя Натальи Гончаровой, признанной "первой русской красавицы" начала XIX века, жены Александра Пушкина, долгое время было окутано дымкой отнюдь не восторженных воспоминаний. И дело не только в том, что красота всегда вызывает зависть, сплетни, интриги. Главное, чего не могли простить Наталье Гончаровой, это то, что она стала, хотя и невольно, причиной трагической гибели Пушкина. В их число вошли и некоторые выдающиеся деятели русской культуры, в частности поэтессы Марина Цветаева и Анна Ахматова. Они считали Наталью Гончарову просто легкомысленной красоткой, которая привлекла поэта прелестной внешностью, юностью, а оказалась пустой, жестокой кокеткой. Такое мнение о Наталье Гончаровой преобладало свыше ста лет. Оно укоренилось, и были тому серьезные основания: факт дуэли неоспорим, дуэли из-за красавицы-жены, репутацию которой должен был защитить поэт. Мало кто интересовался Натальей Гончаровой как личностью, тем более что и сведений о ней сохранилось немного.</a:t>
            </a:r>
            <a:endParaRPr lang="ru-RU" sz="1800" b="1" dirty="0">
              <a:latin typeface="Times New Roman" pitchFamily="18" charset="0"/>
              <a:cs typeface="Times New Roman" pitchFamily="18" charset="0"/>
            </a:endParaRPr>
          </a:p>
        </p:txBody>
      </p:sp>
      <p:pic>
        <p:nvPicPr>
          <p:cNvPr id="1027" name="Picture 3" descr="C:\Documents and Settings\User\Рабочий стол\музы пушкина\77217004.jpg"/>
          <p:cNvPicPr>
            <a:picLocks noChangeAspect="1" noChangeArrowheads="1"/>
          </p:cNvPicPr>
          <p:nvPr/>
        </p:nvPicPr>
        <p:blipFill>
          <a:blip r:embed="rId3"/>
          <a:srcRect/>
          <a:stretch>
            <a:fillRect/>
          </a:stretch>
        </p:blipFill>
        <p:spPr bwMode="auto">
          <a:xfrm>
            <a:off x="4286248" y="0"/>
            <a:ext cx="2495550" cy="1533525"/>
          </a:xfrm>
          <a:prstGeom prst="rect">
            <a:avLst/>
          </a:prstGeom>
          <a:noFill/>
        </p:spPr>
      </p:pic>
    </p:spTree>
    <p:extLst>
      <p:ext uri="{BB962C8B-B14F-4D97-AF65-F5344CB8AC3E}">
        <p14:creationId xmlns:p14="http://schemas.microsoft.com/office/powerpoint/2010/main" val="17069853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1" y="0"/>
            <a:ext cx="1857356" cy="6858000"/>
          </a:xfrm>
          <a:prstGeom prst="rect">
            <a:avLst/>
          </a:prstGeom>
          <a:noFill/>
          <a:ln w="9525">
            <a:noFill/>
            <a:miter lim="800000"/>
            <a:headEnd/>
            <a:tailEnd/>
          </a:ln>
        </p:spPr>
      </p:pic>
      <p:sp>
        <p:nvSpPr>
          <p:cNvPr id="4" name="Заголовок 3"/>
          <p:cNvSpPr>
            <a:spLocks noGrp="1"/>
          </p:cNvSpPr>
          <p:nvPr>
            <p:ph type="title"/>
          </p:nvPr>
        </p:nvSpPr>
        <p:spPr>
          <a:xfrm>
            <a:off x="2000232" y="3143248"/>
            <a:ext cx="7143768" cy="3357586"/>
          </a:xfrm>
        </p:spPr>
        <p:txBody>
          <a:bodyPr>
            <a:noAutofit/>
          </a:bodyPr>
          <a:lstStyle/>
          <a:p>
            <a:pPr algn="l"/>
            <a:r>
              <a:rPr lang="ru-RU" sz="1800" b="1" dirty="0" smtClean="0">
                <a:latin typeface="Times New Roman" pitchFamily="18" charset="0"/>
                <a:cs typeface="Times New Roman" pitchFamily="18" charset="0"/>
              </a:rPr>
              <a:t>    </a:t>
            </a:r>
            <a:endParaRPr lang="ru-RU" sz="1800" b="1" dirty="0">
              <a:latin typeface="Times New Roman" pitchFamily="18" charset="0"/>
              <a:cs typeface="Times New Roman" pitchFamily="18" charset="0"/>
            </a:endParaRPr>
          </a:p>
        </p:txBody>
      </p:sp>
      <p:sp>
        <p:nvSpPr>
          <p:cNvPr id="3" name="Прямоугольник 2"/>
          <p:cNvSpPr/>
          <p:nvPr/>
        </p:nvSpPr>
        <p:spPr>
          <a:xfrm>
            <a:off x="2267744" y="3244334"/>
            <a:ext cx="7117337" cy="707886"/>
          </a:xfrm>
          <a:prstGeom prst="rect">
            <a:avLst/>
          </a:prstGeom>
        </p:spPr>
        <p:txBody>
          <a:bodyPr wrap="square">
            <a:spAutoFit/>
          </a:bodyPr>
          <a:lstStyle/>
          <a:p>
            <a:pPr algn="ctr"/>
            <a:r>
              <a:rPr lang="ru-RU" sz="4000" dirty="0">
                <a:latin typeface="Times New Roman" panose="02020603050405020304" pitchFamily="18" charset="0"/>
                <a:ea typeface="Calibri" panose="020F0502020204030204" pitchFamily="34" charset="0"/>
              </a:rPr>
              <a:t>Малоизвестные музы поэта</a:t>
            </a:r>
            <a:r>
              <a:rPr lang="ru-RU" b="1" dirty="0">
                <a:latin typeface="Times New Roman" panose="02020603050405020304" pitchFamily="18" charset="0"/>
                <a:ea typeface="Calibri" panose="020F0502020204030204" pitchFamily="34" charset="0"/>
              </a:rPr>
              <a:t>.</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3" name="Заголовок 2"/>
          <p:cNvSpPr>
            <a:spLocks noGrp="1"/>
          </p:cNvSpPr>
          <p:nvPr>
            <p:ph type="title"/>
          </p:nvPr>
        </p:nvSpPr>
        <p:spPr>
          <a:xfrm>
            <a:off x="2699792" y="3212976"/>
            <a:ext cx="6444208" cy="3517699"/>
          </a:xfrm>
        </p:spPr>
        <p:txBody>
          <a:bodyPr>
            <a:normAutofit/>
          </a:bodyPr>
          <a:lstStyle/>
          <a:p>
            <a:r>
              <a:rPr lang="ru-RU" dirty="0"/>
              <a:t/>
            </a:r>
            <a:br>
              <a:rPr lang="ru-RU" dirty="0"/>
            </a:br>
            <a:r>
              <a:rPr lang="ru-RU" sz="2400" b="1" u="sng" dirty="0">
                <a:latin typeface="Times New Roman" panose="02020603050405020304" pitchFamily="18" charset="0"/>
                <a:cs typeface="Times New Roman" panose="02020603050405020304" pitchFamily="18" charset="0"/>
              </a:rPr>
              <a:t>Калипсо </a:t>
            </a:r>
            <a:r>
              <a:rPr lang="ru-RU" sz="2400" b="1" u="sng" dirty="0" err="1">
                <a:latin typeface="Times New Roman" panose="02020603050405020304" pitchFamily="18" charset="0"/>
                <a:cs typeface="Times New Roman" panose="02020603050405020304" pitchFamily="18" charset="0"/>
              </a:rPr>
              <a:t>Полихрони</a:t>
            </a:r>
            <a:r>
              <a:rPr lang="ru-RU" sz="2400" b="1" u="sng" dirty="0">
                <a:latin typeface="Times New Roman" panose="02020603050405020304" pitchFamily="18" charset="0"/>
                <a:cs typeface="Times New Roman" panose="02020603050405020304" pitchFamily="18" charset="0"/>
              </a:rPr>
              <a:t> (1804-1827</a:t>
            </a:r>
            <a:r>
              <a:rPr lang="ru-RU" sz="2400" b="1" u="sng" dirty="0" smtClean="0">
                <a:latin typeface="Times New Roman" panose="02020603050405020304" pitchFamily="18" charset="0"/>
                <a:cs typeface="Times New Roman" panose="02020603050405020304" pitchFamily="18" charset="0"/>
              </a:rPr>
              <a:t>)</a:t>
            </a:r>
            <a:br>
              <a:rPr lang="ru-RU" sz="2400" b="1" u="sng" dirty="0" smtClean="0">
                <a:latin typeface="Times New Roman" panose="02020603050405020304" pitchFamily="18" charset="0"/>
                <a:cs typeface="Times New Roman" panose="02020603050405020304" pitchFamily="18" charset="0"/>
              </a:rPr>
            </a:br>
            <a:r>
              <a:rPr lang="ru-RU" sz="2400" b="1" u="sng" dirty="0">
                <a:latin typeface="Times New Roman" panose="02020603050405020304" pitchFamily="18" charset="0"/>
                <a:cs typeface="Times New Roman" panose="02020603050405020304" pitchFamily="18" charset="0"/>
              </a:rPr>
              <a:t>Мария Волконская (1805-1863)</a:t>
            </a:r>
            <a:r>
              <a:rPr lang="ru-RU" dirty="0"/>
              <a:t/>
            </a:r>
            <a:br>
              <a:rPr lang="ru-RU" dirty="0"/>
            </a:br>
            <a:r>
              <a:rPr lang="ru-RU" sz="2400" b="1" u="sng" dirty="0">
                <a:latin typeface="Times New Roman" panose="02020603050405020304" pitchFamily="18" charset="0"/>
                <a:cs typeface="Times New Roman" panose="02020603050405020304" pitchFamily="18" charset="0"/>
              </a:rPr>
              <a:t>Аграфена Закревская (1799-1879</a:t>
            </a:r>
            <a:r>
              <a:rPr lang="ru-RU" sz="2400" b="1" u="sng" dirty="0"/>
              <a:t>)</a:t>
            </a:r>
            <a:r>
              <a:rPr lang="ru-RU" dirty="0"/>
              <a:t/>
            </a:r>
            <a:br>
              <a:rPr lang="ru-RU" dirty="0"/>
            </a:br>
            <a:endParaRPr lang="ru-RU" sz="2400" b="1" dirty="0">
              <a:solidFill>
                <a:srgbClr val="C00000"/>
              </a:solidFill>
              <a:latin typeface="Times New Roman" pitchFamily="18" charset="0"/>
              <a:cs typeface="Times New Roman" pitchFamily="18" charset="0"/>
            </a:endParaRPr>
          </a:p>
        </p:txBody>
      </p:sp>
      <p:pic>
        <p:nvPicPr>
          <p:cNvPr id="3074" name="Picture 2" descr=" (700x566, 57Kb)"/>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6500" y="116633"/>
            <a:ext cx="2743572" cy="223224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Мария Николаевна Волконская.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6663" y="1232756"/>
            <a:ext cx="2426817" cy="279525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upload.wikimedia.org/wikipedia/commons/0/0c/%D0%93%D1%80%D0%B0%D1%84%D0%B8%D0%BD%D1%8F_%D0%97%D0%B0%D0%BA%D1%80%D0%B5%D0%B2%D1%81%D0%BA%D0%B0%D1%8F_%28%D0%A2%D0%BE%D0%BB%D1%81%D1%82%D0%B0%D1%8F%29.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33480" y="355601"/>
            <a:ext cx="2482398" cy="3672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775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3" name="Заголовок 2"/>
          <p:cNvSpPr>
            <a:spLocks noGrp="1"/>
          </p:cNvSpPr>
          <p:nvPr>
            <p:ph type="title"/>
          </p:nvPr>
        </p:nvSpPr>
        <p:spPr>
          <a:xfrm>
            <a:off x="2285984" y="274638"/>
            <a:ext cx="6400816" cy="6297634"/>
          </a:xfrm>
        </p:spPr>
        <p:txBody>
          <a:bodyPr>
            <a:normAutofit/>
          </a:bodyPr>
          <a:lstStyle/>
          <a:p>
            <a:pPr algn="l"/>
            <a:r>
              <a:rPr lang="ru-RU" sz="1800" b="1" dirty="0" smtClean="0">
                <a:solidFill>
                  <a:srgbClr val="C00000"/>
                </a:solidFill>
                <a:latin typeface="Times New Roman" pitchFamily="18" charset="0"/>
                <a:cs typeface="Times New Roman" pitchFamily="18" charset="0"/>
              </a:rPr>
              <a:t/>
            </a:r>
            <a:br>
              <a:rPr lang="ru-RU" sz="1800" b="1" dirty="0" smtClean="0">
                <a:solidFill>
                  <a:srgbClr val="C00000"/>
                </a:solidFill>
                <a:latin typeface="Times New Roman" pitchFamily="18" charset="0"/>
                <a:cs typeface="Times New Roman" pitchFamily="18" charset="0"/>
              </a:rPr>
            </a:br>
            <a:endParaRPr lang="ru-RU" sz="1800" b="1" dirty="0">
              <a:solidFill>
                <a:srgbClr val="C00000"/>
              </a:solidFill>
              <a:latin typeface="Times New Roman" pitchFamily="18" charset="0"/>
              <a:cs typeface="Times New Roman" pitchFamily="18" charset="0"/>
            </a:endParaRPr>
          </a:p>
        </p:txBody>
      </p:sp>
      <p:sp>
        <p:nvSpPr>
          <p:cNvPr id="4" name="Прямоугольник 3"/>
          <p:cNvSpPr/>
          <p:nvPr/>
        </p:nvSpPr>
        <p:spPr>
          <a:xfrm>
            <a:off x="2286000" y="3105835"/>
            <a:ext cx="6606480" cy="1446550"/>
          </a:xfrm>
          <a:prstGeom prst="rect">
            <a:avLst/>
          </a:prstGeom>
        </p:spPr>
        <p:txBody>
          <a:bodyPr wrap="square">
            <a:spAutoFit/>
          </a:bodyPr>
          <a:lstStyle/>
          <a:p>
            <a:pPr algn="ctr"/>
            <a:r>
              <a:rPr lang="ru-RU" sz="4400" b="1" dirty="0">
                <a:latin typeface="Times New Roman" panose="02020603050405020304" pitchFamily="18" charset="0"/>
                <a:cs typeface="Times New Roman" panose="02020603050405020304" pitchFamily="18" charset="0"/>
              </a:rPr>
              <a:t>Утаенная любовь поэта</a:t>
            </a:r>
            <a:br>
              <a:rPr lang="ru-RU" sz="4400" b="1" dirty="0">
                <a:latin typeface="Times New Roman" panose="02020603050405020304" pitchFamily="18" charset="0"/>
                <a:cs typeface="Times New Roman" panose="02020603050405020304" pitchFamily="18" charset="0"/>
              </a:rPr>
            </a:br>
            <a:r>
              <a:rPr lang="ru-RU" sz="4400" b="1" dirty="0">
                <a:latin typeface="Times New Roman" panose="02020603050405020304" pitchFamily="18" charset="0"/>
                <a:cs typeface="Times New Roman" panose="02020603050405020304" pitchFamily="18" charset="0"/>
              </a:rPr>
              <a:t>(«</a:t>
            </a:r>
            <a:r>
              <a:rPr lang="en-US" sz="4400" b="1" dirty="0">
                <a:latin typeface="Times New Roman" panose="02020603050405020304" pitchFamily="18" charset="0"/>
                <a:cs typeface="Times New Roman" panose="02020603050405020304" pitchFamily="18" charset="0"/>
              </a:rPr>
              <a:t>NN</a:t>
            </a:r>
            <a:r>
              <a:rPr lang="ru-RU" sz="4400" b="1" dirty="0">
                <a:latin typeface="Times New Roman" panose="02020603050405020304" pitchFamily="18" charset="0"/>
                <a:cs typeface="Times New Roman" panose="02020603050405020304" pitchFamily="18" charset="0"/>
              </a:rPr>
              <a:t>»)</a:t>
            </a:r>
            <a:endParaRPr lang="ru-RU" sz="4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5" name="Заголовок 4"/>
          <p:cNvSpPr>
            <a:spLocks noGrp="1"/>
          </p:cNvSpPr>
          <p:nvPr>
            <p:ph type="title"/>
          </p:nvPr>
        </p:nvSpPr>
        <p:spPr>
          <a:xfrm>
            <a:off x="2285984" y="1917688"/>
            <a:ext cx="6500858" cy="4940312"/>
          </a:xfrm>
        </p:spPr>
        <p:txBody>
          <a:bodyPr>
            <a:normAutofit/>
          </a:bodyPr>
          <a:lstStyle/>
          <a:p>
            <a:pPr algn="l"/>
            <a:r>
              <a:rPr lang="ru-RU" sz="2400" b="1" dirty="0" smtClean="0">
                <a:solidFill>
                  <a:srgbClr val="C00000"/>
                </a:solidFill>
                <a:latin typeface="Times New Roman" pitchFamily="18" charset="0"/>
                <a:cs typeface="Times New Roman" pitchFamily="18" charset="0"/>
              </a:rPr>
              <a:t>               </a:t>
            </a:r>
            <a:endParaRPr lang="ru-RU" sz="2000" b="1" dirty="0">
              <a:solidFill>
                <a:srgbClr val="C00000"/>
              </a:solidFill>
              <a:latin typeface="Times New Roman" pitchFamily="18" charset="0"/>
              <a:cs typeface="Times New Roman" pitchFamily="18" charset="0"/>
            </a:endParaRPr>
          </a:p>
        </p:txBody>
      </p:sp>
      <p:sp>
        <p:nvSpPr>
          <p:cNvPr id="3" name="Прямоугольник 2"/>
          <p:cNvSpPr/>
          <p:nvPr/>
        </p:nvSpPr>
        <p:spPr>
          <a:xfrm>
            <a:off x="2285999" y="2828836"/>
            <a:ext cx="6591313" cy="2246769"/>
          </a:xfrm>
          <a:prstGeom prst="rect">
            <a:avLst/>
          </a:prstGeom>
        </p:spPr>
        <p:txBody>
          <a:bodyPr wrap="square">
            <a:spAutoFit/>
          </a:bodyPr>
          <a:lstStyle/>
          <a:p>
            <a:r>
              <a:rPr lang="ru-RU" dirty="0">
                <a:latin typeface="Times New Roman" panose="02020603050405020304" pitchFamily="18" charset="0"/>
                <a:ea typeface="Times New Roman" panose="02020603050405020304" pitchFamily="18" charset="0"/>
              </a:rPr>
              <a:t>          </a:t>
            </a:r>
            <a:r>
              <a:rPr lang="ru-RU" sz="2800" dirty="0">
                <a:latin typeface="Times New Roman" panose="02020603050405020304" pitchFamily="18" charset="0"/>
                <a:ea typeface="Times New Roman" panose="02020603050405020304" pitchFamily="18" charset="0"/>
              </a:rPr>
              <a:t>  </a:t>
            </a:r>
            <a:r>
              <a:rPr lang="ru-RU" sz="2800" b="1" dirty="0">
                <a:latin typeface="Times New Roman" panose="02020603050405020304" pitchFamily="18" charset="0"/>
                <a:ea typeface="Times New Roman" panose="02020603050405020304" pitchFamily="18" charset="0"/>
              </a:rPr>
              <a:t>Пушкиновед Кира Павловна  Викторова написала книгу о тайной любви Александра Пушкина.("Пушкин и императрица. Тайная любовь") </a:t>
            </a:r>
            <a:endParaRPr lang="ru-RU" sz="28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3" name="Заголовок 2"/>
          <p:cNvSpPr>
            <a:spLocks noGrp="1"/>
          </p:cNvSpPr>
          <p:nvPr>
            <p:ph type="title"/>
          </p:nvPr>
        </p:nvSpPr>
        <p:spPr>
          <a:xfrm>
            <a:off x="2285984" y="457200"/>
            <a:ext cx="6702568" cy="6115072"/>
          </a:xfrm>
        </p:spPr>
        <p:txBody>
          <a:bodyPr>
            <a:normAutofit fontScale="90000"/>
          </a:bodyPr>
          <a:lstStyle/>
          <a:p>
            <a:pPr algn="l"/>
            <a:r>
              <a:rPr lang="ru-RU" sz="2000" b="1" dirty="0" smtClean="0">
                <a:latin typeface="Times New Roman" pitchFamily="18" charset="0"/>
                <a:cs typeface="Times New Roman" pitchFamily="18" charset="0"/>
              </a:rPr>
              <a:t>Рано или поздно  </a:t>
            </a:r>
            <a:r>
              <a:rPr lang="ru-RU" sz="2000" b="1" dirty="0">
                <a:latin typeface="Times New Roman" pitchFamily="18" charset="0"/>
                <a:cs typeface="Times New Roman" pitchFamily="18" charset="0"/>
              </a:rPr>
              <a:t>в жизнь каждого человека </a:t>
            </a:r>
            <a:r>
              <a:rPr lang="ru-RU" sz="2000" b="1" dirty="0" smtClean="0">
                <a:latin typeface="Times New Roman" pitchFamily="18" charset="0"/>
                <a:cs typeface="Times New Roman" pitchFamily="18" charset="0"/>
              </a:rPr>
              <a:t>приходит </a:t>
            </a:r>
            <a:r>
              <a:rPr lang="ru-RU" sz="2000" b="1" dirty="0">
                <a:latin typeface="Times New Roman" pitchFamily="18" charset="0"/>
                <a:cs typeface="Times New Roman" pitchFamily="18" charset="0"/>
              </a:rPr>
              <a:t>любовь. Кому-то она приносит радость и счастье, кому-то — горечь неразделенного чувства, а для кого-то становится источником страданий от невозможности удержать это чувство. </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Не перечесть всех удивительных и тончайших оттенков любви. </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Гениальный художник А. С. Пушкин имел удивительный талант — умение чувствовать любое движение сердца, передавать все оттенки чувств человека в своих </a:t>
            </a:r>
            <a:r>
              <a:rPr lang="ru-RU" sz="2000" b="1" dirty="0" smtClean="0">
                <a:latin typeface="Times New Roman" pitchFamily="18" charset="0"/>
                <a:cs typeface="Times New Roman" pitchFamily="18" charset="0"/>
              </a:rPr>
              <a:t>стихах.</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Через </a:t>
            </a:r>
            <a:r>
              <a:rPr lang="ru-RU" sz="2000" b="1" dirty="0">
                <a:latin typeface="Times New Roman" pitchFamily="18" charset="0"/>
                <a:cs typeface="Times New Roman" pitchFamily="18" charset="0"/>
              </a:rPr>
              <a:t>всю жизнь Пушкин пронес поклонение красоте, воплощением которой была для поэта Женщина. Наверное, именно поэтому так </a:t>
            </a:r>
            <a:r>
              <a:rPr lang="ru-RU" sz="2000" b="1" dirty="0" smtClean="0">
                <a:latin typeface="Times New Roman" pitchFamily="18" charset="0"/>
                <a:cs typeface="Times New Roman" pitchFamily="18" charset="0"/>
              </a:rPr>
              <a:t>многообразна </a:t>
            </a:r>
            <a:r>
              <a:rPr lang="ru-RU" sz="2000" b="1" dirty="0">
                <a:latin typeface="Times New Roman" pitchFamily="18" charset="0"/>
                <a:cs typeface="Times New Roman" pitchFamily="18" charset="0"/>
              </a:rPr>
              <a:t>в пушкинской лирике тема любви. </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a:latin typeface="Times New Roman" pitchFamily="18" charset="0"/>
                <a:cs typeface="Times New Roman" pitchFamily="18" charset="0"/>
              </a:rPr>
              <a:t>    В жизни поэта было немало увлечений: и мимолетных, и более глубоких, и таких, которые буквально переворачивали его жизнь. И каждое рождало в душе поэта стихи.  </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А.С.Пушкин </a:t>
            </a:r>
            <a:r>
              <a:rPr lang="ru-RU" sz="2000" b="1" dirty="0">
                <a:latin typeface="Times New Roman" pitchFamily="18" charset="0"/>
                <a:cs typeface="Times New Roman" pitchFamily="18" charset="0"/>
              </a:rPr>
              <a:t>был поистине новатором в русской любовной лирике. Его строки – грациозные, нежные, величественные – до сих пор бередят умы и сердца многих людей во всем мире.</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3" name="Заголовок 2"/>
          <p:cNvSpPr>
            <a:spLocks noGrp="1"/>
          </p:cNvSpPr>
          <p:nvPr>
            <p:ph type="title"/>
          </p:nvPr>
        </p:nvSpPr>
        <p:spPr>
          <a:xfrm>
            <a:off x="4973077" y="5248813"/>
            <a:ext cx="6429420" cy="4214842"/>
          </a:xfrm>
        </p:spPr>
        <p:txBody>
          <a:bodyPr>
            <a:normAutofit/>
          </a:bodyPr>
          <a:lstStyle/>
          <a:p>
            <a:r>
              <a:rPr lang="ru-RU" dirty="0"/>
              <a:t/>
            </a:r>
            <a:br>
              <a:rPr lang="ru-RU" dirty="0"/>
            </a:br>
            <a:r>
              <a:rPr lang="ru-RU" dirty="0"/>
              <a:t/>
            </a:r>
            <a:br>
              <a:rPr lang="ru-RU" dirty="0"/>
            </a:br>
            <a:endParaRPr lang="ru-RU" sz="2400" b="1" dirty="0">
              <a:solidFill>
                <a:srgbClr val="C00000"/>
              </a:solidFill>
              <a:latin typeface="Times New Roman" pitchFamily="18" charset="0"/>
              <a:cs typeface="Times New Roman" pitchFamily="18" charset="0"/>
            </a:endParaRPr>
          </a:p>
        </p:txBody>
      </p:sp>
      <p:pic>
        <p:nvPicPr>
          <p:cNvPr id="2050" name="Picture 2" descr="http://sovch.chuvashia.com/wp-content/uploads/2018/06/1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692696"/>
            <a:ext cx="4572000" cy="47434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Тайная любовь Викторова Кира - характеристики, фото и отзывы покупателей.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5479" y="3091388"/>
            <a:ext cx="1952625" cy="30480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3" name="Заголовок 2"/>
          <p:cNvSpPr>
            <a:spLocks noGrp="1"/>
          </p:cNvSpPr>
          <p:nvPr>
            <p:ph type="title"/>
          </p:nvPr>
        </p:nvSpPr>
        <p:spPr>
          <a:xfrm>
            <a:off x="2428860" y="548680"/>
            <a:ext cx="6329378" cy="6523658"/>
          </a:xfrm>
        </p:spPr>
        <p:txBody>
          <a:bodyPr>
            <a:normAutofit/>
          </a:bodyPr>
          <a:lstStyle/>
          <a:p>
            <a:endParaRPr lang="ru-RU" b="1" dirty="0">
              <a:latin typeface="Times New Roman" pitchFamily="18" charset="0"/>
              <a:cs typeface="Times New Roman" pitchFamily="18" charset="0"/>
            </a:endParaRPr>
          </a:p>
        </p:txBody>
      </p:sp>
      <p:pic>
        <p:nvPicPr>
          <p:cNvPr id="5" name="Рисунок 4" descr="https://www.chitalnya.ru/upload/425/88f229330b2dcfaf3ff74036e5d61f1c.jpg"/>
          <p:cNvPicPr/>
          <p:nvPr/>
        </p:nvPicPr>
        <p:blipFill>
          <a:blip r:embed="rId3"/>
          <a:srcRect/>
          <a:stretch>
            <a:fillRect/>
          </a:stretch>
        </p:blipFill>
        <p:spPr bwMode="auto">
          <a:xfrm>
            <a:off x="3419872" y="1714500"/>
            <a:ext cx="45720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4" name="Текст 3"/>
          <p:cNvSpPr>
            <a:spLocks noGrp="1"/>
          </p:cNvSpPr>
          <p:nvPr>
            <p:ph type="body" idx="1"/>
          </p:nvPr>
        </p:nvSpPr>
        <p:spPr>
          <a:xfrm>
            <a:off x="2571736" y="714356"/>
            <a:ext cx="6215106" cy="5643601"/>
          </a:xfrm>
        </p:spPr>
        <p:txBody>
          <a:bodyPr/>
          <a:lstStyle/>
          <a:p>
            <a:r>
              <a:rPr lang="ru-RU" b="1" dirty="0" smtClean="0">
                <a:solidFill>
                  <a:schemeClr val="tx1"/>
                </a:solidFill>
                <a:latin typeface="Times New Roman" pitchFamily="18" charset="0"/>
                <a:cs typeface="Times New Roman" pitchFamily="18" charset="0"/>
              </a:rPr>
              <a:t>     Тема любви в жизни и творчестве Пушкина перерастает границы лирической исповеди о конкретных переживаниях, превращается в своеобразную философию чувства, в размышление о смысле жизни. Любовь сама по себе есть целый мир, и жить в этом мире - счастье, которое требует от человека чистоты и благородства. Но понять эту простую истину может только влюбленный.</a:t>
            </a:r>
          </a:p>
          <a:p>
            <a:endParaRPr lang="ru-RU" dirty="0"/>
          </a:p>
        </p:txBody>
      </p:sp>
      <p:pic>
        <p:nvPicPr>
          <p:cNvPr id="9218" name="Picture 2" descr="C:\Documents and Settings\User\Рабочий стол\музы пушкина\pushkin005_1.jpg"/>
          <p:cNvPicPr>
            <a:picLocks noChangeAspect="1" noChangeArrowheads="1"/>
          </p:cNvPicPr>
          <p:nvPr/>
        </p:nvPicPr>
        <p:blipFill>
          <a:blip r:embed="rId3"/>
          <a:srcRect/>
          <a:stretch>
            <a:fillRect/>
          </a:stretch>
        </p:blipFill>
        <p:spPr bwMode="auto">
          <a:xfrm>
            <a:off x="3428992" y="214290"/>
            <a:ext cx="3857652" cy="282116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4" name="Текст 3"/>
          <p:cNvSpPr>
            <a:spLocks noGrp="1"/>
          </p:cNvSpPr>
          <p:nvPr>
            <p:ph type="body" idx="1"/>
          </p:nvPr>
        </p:nvSpPr>
        <p:spPr>
          <a:xfrm>
            <a:off x="2571735" y="428604"/>
            <a:ext cx="6429421" cy="6000791"/>
          </a:xfrm>
        </p:spPr>
        <p:txBody>
          <a:bodyPr/>
          <a:lstStyle/>
          <a:p>
            <a:r>
              <a:rPr lang="ru-RU" sz="2800" b="1" dirty="0" smtClean="0">
                <a:solidFill>
                  <a:srgbClr val="C00000"/>
                </a:solidFill>
                <a:latin typeface="Times New Roman" pitchFamily="18" charset="0"/>
                <a:cs typeface="Times New Roman" pitchFamily="18" charset="0"/>
              </a:rPr>
              <a:t>        Использованная литература</a:t>
            </a:r>
          </a:p>
          <a:p>
            <a:pPr marL="457200" indent="-457200"/>
            <a:r>
              <a:rPr lang="ru-RU" b="1" dirty="0" smtClean="0">
                <a:solidFill>
                  <a:schemeClr val="tx1"/>
                </a:solidFill>
                <a:latin typeface="Times New Roman" pitchFamily="18" charset="0"/>
                <a:cs typeface="Times New Roman" pitchFamily="18" charset="0"/>
              </a:rPr>
              <a:t>1.Пушкин и его время. М.: </a:t>
            </a:r>
            <a:r>
              <a:rPr lang="ru-RU" b="1" dirty="0" err="1" smtClean="0">
                <a:solidFill>
                  <a:schemeClr val="tx1"/>
                </a:solidFill>
                <a:latin typeface="Times New Roman" pitchFamily="18" charset="0"/>
                <a:cs typeface="Times New Roman" pitchFamily="18" charset="0"/>
              </a:rPr>
              <a:t>Терра</a:t>
            </a:r>
            <a:r>
              <a:rPr lang="ru-RU" b="1" dirty="0" smtClean="0">
                <a:solidFill>
                  <a:schemeClr val="tx1"/>
                </a:solidFill>
                <a:latin typeface="Times New Roman" pitchFamily="18" charset="0"/>
                <a:cs typeface="Times New Roman" pitchFamily="18" charset="0"/>
              </a:rPr>
              <a:t>, 1997</a:t>
            </a:r>
          </a:p>
          <a:p>
            <a:r>
              <a:rPr lang="ru-RU" u="sng" dirty="0" smtClean="0">
                <a:hlinkClick r:id="rId3"/>
              </a:rPr>
              <a:t>2.http://websib.ru/fio/fp/works/042/dekabristki/volk_i_pushkin.htm</a:t>
            </a:r>
            <a:endParaRPr lang="ru-RU" u="sng" dirty="0" smtClean="0"/>
          </a:p>
          <a:p>
            <a:r>
              <a:rPr lang="ru-RU" u="sng" dirty="0" smtClean="0">
                <a:hlinkClick r:id="rId4"/>
              </a:rPr>
              <a:t>3.</a:t>
            </a:r>
            <a:r>
              <a:rPr lang="en-US" u="sng" dirty="0" smtClean="0">
                <a:hlinkClick r:id="rId4"/>
              </a:rPr>
              <a:t>http://www.lovelegends.ru/classics/pushkin12.php</a:t>
            </a:r>
            <a:endParaRPr lang="ru-RU" u="sng" dirty="0" smtClean="0"/>
          </a:p>
          <a:p>
            <a:r>
              <a:rPr lang="ru-RU" u="sng" dirty="0" smtClean="0">
                <a:hlinkClick r:id="rId5"/>
              </a:rPr>
              <a:t>4.</a:t>
            </a:r>
            <a:r>
              <a:rPr lang="en-US" u="sng" dirty="0" smtClean="0">
                <a:hlinkClick r:id="rId5"/>
              </a:rPr>
              <a:t>http://ricolor.org/history/cu/lit/puch/natali/</a:t>
            </a:r>
            <a:endParaRPr lang="ru-RU" u="sng" dirty="0" smtClean="0"/>
          </a:p>
          <a:p>
            <a:r>
              <a:rPr lang="ru-RU" u="sng" dirty="0" smtClean="0">
                <a:hlinkClick r:id="rId6"/>
              </a:rPr>
              <a:t>5.</a:t>
            </a:r>
            <a:r>
              <a:rPr lang="en-US" u="sng" dirty="0" smtClean="0">
                <a:hlinkClick r:id="rId6"/>
              </a:rPr>
              <a:t>http://elvis.mypage.ru/pushkin_i_natalya_goncharova.html</a:t>
            </a:r>
            <a:endParaRPr lang="ru-RU" u="sng" dirty="0" smtClean="0"/>
          </a:p>
          <a:p>
            <a:r>
              <a:rPr lang="ru-RU" u="sng" dirty="0" smtClean="0">
                <a:hlinkClick r:id="rId7"/>
              </a:rPr>
              <a:t>6.</a:t>
            </a:r>
            <a:r>
              <a:rPr lang="en-US" u="sng" dirty="0" smtClean="0">
                <a:hlinkClick r:id="rId7"/>
              </a:rPr>
              <a:t>http://revolution.allbest.ru/literature/00006734_0.html</a:t>
            </a:r>
            <a:endParaRPr lang="en-US" dirty="0" smtClean="0"/>
          </a:p>
          <a:p>
            <a:r>
              <a:rPr lang="en-US" dirty="0" smtClean="0">
                <a:hlinkClick r:id="rId8"/>
              </a:rPr>
              <a:t>7</a:t>
            </a:r>
            <a:r>
              <a:rPr lang="ru-RU" smtClean="0">
                <a:hlinkClick r:id="rId8"/>
              </a:rPr>
              <a:t>.http://pedsovet.su</a:t>
            </a:r>
            <a:endParaRPr lang="ru-RU" dirty="0" smtClean="0"/>
          </a:p>
          <a:p>
            <a:endParaRPr lang="ru-RU" dirty="0" smtClean="0"/>
          </a:p>
          <a:p>
            <a:endParaRPr lang="ru-RU" dirty="0" smtClean="0"/>
          </a:p>
          <a:p>
            <a:endParaRPr lang="ru-RU" dirty="0" smtClean="0"/>
          </a:p>
          <a:p>
            <a:r>
              <a:rPr lang="en-US" dirty="0" smtClean="0"/>
              <a:t> </a:t>
            </a:r>
            <a:endParaRPr lang="ru-RU" dirty="0" smtClean="0"/>
          </a:p>
          <a:p>
            <a:pPr marL="457200" indent="-457200">
              <a:buAutoNum type="arabicPeriod"/>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graphicFrame>
        <p:nvGraphicFramePr>
          <p:cNvPr id="4" name="Таблица 3"/>
          <p:cNvGraphicFramePr>
            <a:graphicFrameLocks noGrp="1"/>
          </p:cNvGraphicFramePr>
          <p:nvPr>
            <p:extLst>
              <p:ext uri="{D42A27DB-BD31-4B8C-83A1-F6EECF244321}">
                <p14:modId xmlns:p14="http://schemas.microsoft.com/office/powerpoint/2010/main" val="925313046"/>
              </p:ext>
            </p:extLst>
          </p:nvPr>
        </p:nvGraphicFramePr>
        <p:xfrm>
          <a:off x="2843808" y="476672"/>
          <a:ext cx="5400600" cy="5040560"/>
        </p:xfrm>
        <a:graphic>
          <a:graphicData uri="http://schemas.openxmlformats.org/drawingml/2006/table">
            <a:tbl>
              <a:tblPr firstRow="1" firstCol="1" bandRow="1">
                <a:tableStyleId>{5C22544A-7EE6-4342-B048-85BDC9FD1C3A}</a:tableStyleId>
              </a:tblPr>
              <a:tblGrid>
                <a:gridCol w="480675">
                  <a:extLst>
                    <a:ext uri="{9D8B030D-6E8A-4147-A177-3AD203B41FA5}">
                      <a16:colId xmlns:a16="http://schemas.microsoft.com/office/drawing/2014/main" val="2971232439"/>
                    </a:ext>
                  </a:extLst>
                </a:gridCol>
                <a:gridCol w="4919925">
                  <a:extLst>
                    <a:ext uri="{9D8B030D-6E8A-4147-A177-3AD203B41FA5}">
                      <a16:colId xmlns:a16="http://schemas.microsoft.com/office/drawing/2014/main" val="1888222176"/>
                    </a:ext>
                  </a:extLst>
                </a:gridCol>
              </a:tblGrid>
              <a:tr h="630070">
                <a:tc>
                  <a:txBody>
                    <a:bodyPr/>
                    <a:lstStyle/>
                    <a:p>
                      <a:pPr algn="ctr">
                        <a:lnSpc>
                          <a:spcPct val="107000"/>
                        </a:lnSpc>
                        <a:spcAft>
                          <a:spcPts val="0"/>
                        </a:spcAft>
                      </a:pPr>
                      <a:r>
                        <a:rPr lang="ru-RU" sz="1200">
                          <a:effectLst/>
                        </a:rPr>
                        <a:t>№ п/п</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200">
                          <a:effectLst/>
                        </a:rPr>
                        <a:t>Содержание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193963"/>
                  </a:ext>
                </a:extLst>
              </a:tr>
              <a:tr h="630070">
                <a:tc>
                  <a:txBody>
                    <a:bodyPr/>
                    <a:lstStyle/>
                    <a:p>
                      <a:pPr algn="ctr">
                        <a:lnSpc>
                          <a:spcPct val="107000"/>
                        </a:lnSpc>
                        <a:spcAft>
                          <a:spcPts val="0"/>
                        </a:spcAft>
                      </a:pPr>
                      <a:r>
                        <a:rPr lang="ru-RU" sz="1200">
                          <a:effectLst/>
                        </a:rPr>
                        <a:t>1</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200">
                          <a:effectLst/>
                        </a:rPr>
                        <a:t>Введение</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59668033"/>
                  </a:ext>
                </a:extLst>
              </a:tr>
              <a:tr h="630070">
                <a:tc>
                  <a:txBody>
                    <a:bodyPr/>
                    <a:lstStyle/>
                    <a:p>
                      <a:pPr algn="ctr">
                        <a:lnSpc>
                          <a:spcPct val="107000"/>
                        </a:lnSpc>
                        <a:spcAft>
                          <a:spcPts val="0"/>
                        </a:spcAft>
                      </a:pPr>
                      <a:r>
                        <a:rPr lang="ru-RU" sz="1200">
                          <a:effectLst/>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200">
                          <a:effectLst/>
                        </a:rPr>
                        <a:t>«Донжуанский список» Пушкина.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42686891"/>
                  </a:ext>
                </a:extLst>
              </a:tr>
              <a:tr h="630070">
                <a:tc>
                  <a:txBody>
                    <a:bodyPr/>
                    <a:lstStyle/>
                    <a:p>
                      <a:pPr algn="ctr">
                        <a:lnSpc>
                          <a:spcPct val="107000"/>
                        </a:lnSpc>
                        <a:spcAft>
                          <a:spcPts val="0"/>
                        </a:spcAft>
                      </a:pPr>
                      <a:r>
                        <a:rPr lang="ru-RU" sz="1200">
                          <a:effectLst/>
                        </a:rPr>
                        <a:t>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200">
                          <a:effectLst/>
                        </a:rPr>
                        <a:t>Музы Пушкина и их судьбы.</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32452377"/>
                  </a:ext>
                </a:extLst>
              </a:tr>
              <a:tr h="630070">
                <a:tc>
                  <a:txBody>
                    <a:bodyPr/>
                    <a:lstStyle/>
                    <a:p>
                      <a:pPr algn="ctr">
                        <a:lnSpc>
                          <a:spcPct val="107000"/>
                        </a:lnSpc>
                        <a:spcAft>
                          <a:spcPts val="0"/>
                        </a:spcAft>
                      </a:pPr>
                      <a:r>
                        <a:rPr lang="ru-RU" sz="1200">
                          <a:effectLst/>
                        </a:rPr>
                        <a:t>4</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200">
                          <a:effectLst/>
                        </a:rPr>
                        <a:t>Малоизвестные женщины поэта.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2685548"/>
                  </a:ext>
                </a:extLst>
              </a:tr>
              <a:tr h="630070">
                <a:tc>
                  <a:txBody>
                    <a:bodyPr/>
                    <a:lstStyle/>
                    <a:p>
                      <a:pPr algn="ctr">
                        <a:lnSpc>
                          <a:spcPct val="107000"/>
                        </a:lnSpc>
                        <a:spcAft>
                          <a:spcPts val="0"/>
                        </a:spcAft>
                      </a:pPr>
                      <a:r>
                        <a:rPr lang="ru-RU" sz="1200">
                          <a:effectLst/>
                        </a:rPr>
                        <a:t>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200">
                          <a:effectLst/>
                        </a:rPr>
                        <a:t>Утаенная любовь А.С.Пушкина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3439872"/>
                  </a:ext>
                </a:extLst>
              </a:tr>
              <a:tr h="630070">
                <a:tc>
                  <a:txBody>
                    <a:bodyPr/>
                    <a:lstStyle/>
                    <a:p>
                      <a:pPr algn="ctr">
                        <a:lnSpc>
                          <a:spcPct val="107000"/>
                        </a:lnSpc>
                        <a:spcAft>
                          <a:spcPts val="0"/>
                        </a:spcAft>
                      </a:pPr>
                      <a:r>
                        <a:rPr lang="ru-RU" sz="1200">
                          <a:effectLst/>
                        </a:rPr>
                        <a:t>6.</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200">
                          <a:effectLst/>
                        </a:rPr>
                        <a:t>Заключение.</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55523119"/>
                  </a:ext>
                </a:extLst>
              </a:tr>
              <a:tr h="630070">
                <a:tc>
                  <a:txBody>
                    <a:bodyPr/>
                    <a:lstStyle/>
                    <a:p>
                      <a:pPr algn="ctr">
                        <a:lnSpc>
                          <a:spcPct val="107000"/>
                        </a:lnSpc>
                        <a:spcAft>
                          <a:spcPts val="0"/>
                        </a:spcAft>
                      </a:pPr>
                      <a:r>
                        <a:rPr lang="ru-RU" sz="1200">
                          <a:effectLst/>
                        </a:rPr>
                        <a:t>7.</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200" dirty="0">
                          <a:effectLst/>
                        </a:rPr>
                        <a:t>Список литературы</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95397253"/>
                  </a:ext>
                </a:extLst>
              </a:tr>
            </a:tbl>
          </a:graphicData>
        </a:graphic>
      </p:graphicFrame>
      <p:sp>
        <p:nvSpPr>
          <p:cNvPr id="5" name="Rectangle 1"/>
          <p:cNvSpPr>
            <a:spLocks noGrp="1" noChangeArrowheads="1"/>
          </p:cNvSpPr>
          <p:nvPr>
            <p:ph type="title"/>
          </p:nvPr>
        </p:nvSpPr>
        <p:spPr bwMode="auto">
          <a:xfrm>
            <a:off x="3383021" y="1579573"/>
            <a:ext cx="607098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План</a:t>
            </a:r>
            <a:endParaRPr kumimoji="0" lang="ru-RU" altLang="ru-RU"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4" name="Заголовок 3"/>
          <p:cNvSpPr>
            <a:spLocks noGrp="1"/>
          </p:cNvSpPr>
          <p:nvPr>
            <p:ph type="title"/>
          </p:nvPr>
        </p:nvSpPr>
        <p:spPr>
          <a:xfrm>
            <a:off x="2357422" y="2643182"/>
            <a:ext cx="6500858" cy="3929090"/>
          </a:xfrm>
        </p:spPr>
        <p:txBody>
          <a:bodyPr>
            <a:normAutofit/>
          </a:bodyPr>
          <a:lstStyle/>
          <a:p>
            <a:pPr algn="l"/>
            <a:r>
              <a:rPr lang="ru-RU" sz="2700" b="1" dirty="0" smtClean="0">
                <a:solidFill>
                  <a:srgbClr val="C00000"/>
                </a:solidFill>
                <a:latin typeface="Times New Roman" pitchFamily="18" charset="0"/>
                <a:cs typeface="Times New Roman" pitchFamily="18" charset="0"/>
              </a:rPr>
              <a:t>        </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endParaRPr lang="ru-RU" sz="2000" b="1" dirty="0">
              <a:solidFill>
                <a:srgbClr val="C00000"/>
              </a:solidFill>
              <a:latin typeface="Times New Roman" pitchFamily="18" charset="0"/>
              <a:cs typeface="Times New Roman" pitchFamily="18" charset="0"/>
            </a:endParaRPr>
          </a:p>
        </p:txBody>
      </p:sp>
      <p:sp>
        <p:nvSpPr>
          <p:cNvPr id="3" name="Прямоугольник 2"/>
          <p:cNvSpPr/>
          <p:nvPr/>
        </p:nvSpPr>
        <p:spPr>
          <a:xfrm>
            <a:off x="2286000" y="2641926"/>
            <a:ext cx="6390456" cy="3780907"/>
          </a:xfrm>
          <a:prstGeom prst="rect">
            <a:avLst/>
          </a:prstGeom>
        </p:spPr>
        <p:txBody>
          <a:bodyPr wrap="square">
            <a:spAutoFit/>
          </a:bodyPr>
          <a:lstStyle/>
          <a:p>
            <a:pPr>
              <a:lnSpc>
                <a:spcPct val="107000"/>
              </a:lnSpc>
              <a:spcAft>
                <a:spcPts val="800"/>
              </a:spcAft>
            </a:pPr>
            <a:r>
              <a:rPr lang="ru-RU" sz="32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Цель </a:t>
            </a:r>
            <a:r>
              <a:rPr lang="ru-RU" sz="3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проекта</a:t>
            </a:r>
            <a:r>
              <a:rPr lang="ru-RU"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изучить отношения великого поэта с представительницами прекрасного пола и их роли в творчестве поэта, а также изучить судьбы женщин, которую сыграли знаковую роль в судьбе самого поэта.</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17" name="Заголовок 16"/>
          <p:cNvSpPr>
            <a:spLocks noGrp="1"/>
          </p:cNvSpPr>
          <p:nvPr>
            <p:ph type="title"/>
          </p:nvPr>
        </p:nvSpPr>
        <p:spPr>
          <a:xfrm>
            <a:off x="2214546" y="0"/>
            <a:ext cx="6715172" cy="6572272"/>
          </a:xfrm>
        </p:spPr>
        <p:txBody>
          <a:bodyPr>
            <a:normAutofit/>
          </a:bodyPr>
          <a:lstStyle/>
          <a:p>
            <a:r>
              <a:rPr lang="ru-RU" sz="2800" b="1" dirty="0">
                <a:latin typeface="Times New Roman" panose="02020603050405020304" pitchFamily="18" charset="0"/>
                <a:cs typeface="Times New Roman" panose="02020603050405020304" pitchFamily="18" charset="0"/>
              </a:rPr>
              <a:t>З</a:t>
            </a:r>
            <a:r>
              <a:rPr lang="ru-RU" sz="2800" b="1" dirty="0" smtClean="0">
                <a:latin typeface="Times New Roman" panose="02020603050405020304" pitchFamily="18" charset="0"/>
                <a:cs typeface="Times New Roman" panose="02020603050405020304" pitchFamily="18" charset="0"/>
              </a:rPr>
              <a:t>адачи</a:t>
            </a:r>
            <a:r>
              <a:rPr lang="ru-RU" sz="2800" b="1"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-прочитать </a:t>
            </a:r>
            <a:r>
              <a:rPr lang="ru-RU" sz="2800" dirty="0">
                <a:latin typeface="Times New Roman" panose="02020603050405020304" pitchFamily="18" charset="0"/>
                <a:cs typeface="Times New Roman" panose="02020603050405020304" pitchFamily="18" charset="0"/>
              </a:rPr>
              <a:t>стихотворения </a:t>
            </a:r>
            <a:r>
              <a:rPr lang="ru-RU" sz="2800" dirty="0" err="1">
                <a:latin typeface="Times New Roman" panose="02020603050405020304" pitchFamily="18" charset="0"/>
                <a:cs typeface="Times New Roman" panose="02020603050405020304" pitchFamily="18" charset="0"/>
              </a:rPr>
              <a:t>А.С.Пушкина</a:t>
            </a:r>
            <a:r>
              <a:rPr lang="ru-RU" sz="2800" dirty="0">
                <a:latin typeface="Times New Roman" panose="02020603050405020304" pitchFamily="18" charset="0"/>
                <a:cs typeface="Times New Roman" panose="02020603050405020304" pitchFamily="18" charset="0"/>
              </a:rPr>
              <a:t> о любви;</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-познакомиться </a:t>
            </a:r>
            <a:r>
              <a:rPr lang="ru-RU" sz="2800" dirty="0">
                <a:latin typeface="Times New Roman" panose="02020603050405020304" pitchFamily="18" charset="0"/>
                <a:cs typeface="Times New Roman" panose="02020603050405020304" pitchFamily="18" charset="0"/>
              </a:rPr>
              <a:t>с исследованиями литературных критиков, пушкинистов,  рассказывающих о женщинах, которым посвящены волшебные строки пушкинских произведений.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-выяснить</a:t>
            </a:r>
            <a:r>
              <a:rPr lang="ru-RU" sz="2800" dirty="0">
                <a:latin typeface="Times New Roman" panose="02020603050405020304" pitchFamily="18" charset="0"/>
                <a:cs typeface="Times New Roman" panose="02020603050405020304" pitchFamily="18" charset="0"/>
              </a:rPr>
              <a:t>, как сложилась судьба  этих прекрасных женщин, после расставания с </a:t>
            </a:r>
            <a:r>
              <a:rPr lang="ru-RU" sz="2800" dirty="0" err="1">
                <a:latin typeface="Times New Roman" panose="02020603050405020304" pitchFamily="18" charset="0"/>
                <a:cs typeface="Times New Roman" panose="02020603050405020304" pitchFamily="18" charset="0"/>
              </a:rPr>
              <a:t>А.С.Пушкиным</a:t>
            </a:r>
            <a:r>
              <a:rPr lang="ru-RU" sz="2800" dirty="0"/>
              <a:t>; </a:t>
            </a:r>
            <a:r>
              <a:rPr lang="ru-RU" dirty="0"/>
              <a:t/>
            </a:r>
            <a:br>
              <a:rPr lang="ru-RU" dirty="0"/>
            </a:br>
            <a:r>
              <a:rPr lang="ru-RU" dirty="0" smtClean="0"/>
              <a:t>-</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5" name="Заголовок 4"/>
          <p:cNvSpPr>
            <a:spLocks noGrp="1"/>
          </p:cNvSpPr>
          <p:nvPr>
            <p:ph type="title"/>
          </p:nvPr>
        </p:nvSpPr>
        <p:spPr>
          <a:xfrm>
            <a:off x="2285984" y="4429132"/>
            <a:ext cx="6643734" cy="2000264"/>
          </a:xfrm>
        </p:spPr>
        <p:txBody>
          <a:bodyPr>
            <a:normAutofit/>
          </a:bodyPr>
          <a:lstStyle/>
          <a:p>
            <a:r>
              <a:rPr lang="ru-RU" sz="1800" b="1" dirty="0" smtClean="0">
                <a:solidFill>
                  <a:srgbClr val="C00000"/>
                </a:solidFill>
                <a:latin typeface="Times New Roman" pitchFamily="18" charset="0"/>
                <a:cs typeface="Times New Roman" pitchFamily="18" charset="0"/>
              </a:rPr>
              <a:t>     </a:t>
            </a:r>
            <a:endParaRPr lang="ru-RU" sz="1800" b="1" dirty="0">
              <a:solidFill>
                <a:srgbClr val="C00000"/>
              </a:solidFill>
              <a:latin typeface="Times New Roman" pitchFamily="18" charset="0"/>
              <a:cs typeface="Times New Roman" pitchFamily="18" charset="0"/>
            </a:endParaRPr>
          </a:p>
        </p:txBody>
      </p:sp>
      <p:sp>
        <p:nvSpPr>
          <p:cNvPr id="3" name="Прямоугольник 2"/>
          <p:cNvSpPr/>
          <p:nvPr/>
        </p:nvSpPr>
        <p:spPr>
          <a:xfrm>
            <a:off x="2286000" y="1711222"/>
            <a:ext cx="6318448" cy="4496552"/>
          </a:xfrm>
          <a:prstGeom prst="rect">
            <a:avLst/>
          </a:prstGeom>
        </p:spPr>
        <p:txBody>
          <a:bodyPr wrap="square">
            <a:spAutoFit/>
          </a:bodyPr>
          <a:lstStyle/>
          <a:p>
            <a:pPr>
              <a:lnSpc>
                <a:spcPct val="107000"/>
              </a:lnSpc>
              <a:spcAft>
                <a:spcPts val="800"/>
              </a:spcAft>
            </a:pP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Актуальность данной проблемы:</a:t>
            </a: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а</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ктуальность данной работы заключается в необходимости современного прочтения любовной лирики поэта. Каждый читатель способен найти что-то свое близкое и родное в стихотворениях великого поэта.</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marL="457200">
              <a:spcAft>
                <a:spcPts val="0"/>
              </a:spcAft>
            </a:pPr>
            <a:r>
              <a:rPr lang="ru-RU" sz="2400" dirty="0">
                <a:latin typeface="Times New Roman" panose="02020603050405020304" pitchFamily="18" charset="0"/>
                <a:ea typeface="Times New Roman" panose="02020603050405020304" pitchFamily="18" charset="0"/>
              </a:rPr>
              <a:t> </a:t>
            </a:r>
          </a:p>
          <a:p>
            <a:pPr>
              <a:lnSpc>
                <a:spcPct val="107000"/>
              </a:lnSpc>
              <a:spcAft>
                <a:spcPts val="800"/>
              </a:spcAft>
            </a:pPr>
            <a:r>
              <a:rPr lang="ru-RU" sz="2400" b="1" dirty="0">
                <a:latin typeface="Times New Roman" panose="02020603050405020304" pitchFamily="18" charset="0"/>
                <a:ea typeface="Calibri" panose="020F0502020204030204" pitchFamily="34" charset="0"/>
                <a:cs typeface="Times New Roman" panose="02020603050405020304" pitchFamily="18" charset="0"/>
              </a:rPr>
              <a:t>Рабочая гипотеза</a:t>
            </a:r>
            <a:r>
              <a:rPr lang="ru-RU" sz="2400" dirty="0">
                <a:latin typeface="Times New Roman" panose="02020603050405020304" pitchFamily="18" charset="0"/>
                <a:ea typeface="Calibri" panose="020F0502020204030204" pitchFamily="34" charset="0"/>
                <a:cs typeface="Times New Roman" panose="02020603050405020304" pitchFamily="18" charset="0"/>
              </a:rPr>
              <a:t>: присутствие женщин, даривших светлую радость вдохновения, занимают в творчестве </a:t>
            </a:r>
            <a:r>
              <a:rPr lang="ru-RU" sz="2400" dirty="0" err="1">
                <a:latin typeface="Times New Roman" panose="02020603050405020304" pitchFamily="18" charset="0"/>
                <a:ea typeface="Calibri" panose="020F0502020204030204" pitchFamily="34" charset="0"/>
                <a:cs typeface="Times New Roman" panose="02020603050405020304" pitchFamily="18" charset="0"/>
              </a:rPr>
              <a:t>А.С.Пушкина</a:t>
            </a:r>
            <a:r>
              <a:rPr lang="ru-RU" sz="2400" dirty="0">
                <a:latin typeface="Times New Roman" panose="02020603050405020304" pitchFamily="18" charset="0"/>
                <a:ea typeface="Calibri" panose="020F0502020204030204" pitchFamily="34" charset="0"/>
                <a:cs typeface="Times New Roman" panose="02020603050405020304" pitchFamily="18" charset="0"/>
              </a:rPr>
              <a:t> особое место.</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46081" name="Rectangle 1"/>
          <p:cNvSpPr>
            <a:spLocks noChangeArrowheads="1"/>
          </p:cNvSpPr>
          <p:nvPr/>
        </p:nvSpPr>
        <p:spPr bwMode="auto">
          <a:xfrm>
            <a:off x="2500298" y="104168"/>
            <a:ext cx="6215074" cy="74174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800" b="1" dirty="0">
                <a:latin typeface="Times New Roman" panose="02020603050405020304" pitchFamily="18" charset="0"/>
                <a:cs typeface="Times New Roman" panose="02020603050405020304" pitchFamily="18" charset="0"/>
              </a:rPr>
              <a:t>Объект исследования</a:t>
            </a:r>
            <a:r>
              <a:rPr lang="ru-RU" sz="2800" dirty="0">
                <a:latin typeface="Times New Roman" panose="02020603050405020304" pitchFamily="18" charset="0"/>
                <a:cs typeface="Times New Roman" panose="02020603050405020304" pitchFamily="18" charset="0"/>
              </a:rPr>
              <a:t>: объектом исследования в данной работе являются стихи о любви, входящие в 1 том сочинений А.С. Пушкина, материалы пушкинистов о судьбе женщин, с которыми поэт соприкасался в жизни, которые повлияли и вдохновляли его на творчество.</a:t>
            </a:r>
          </a:p>
          <a:p>
            <a:r>
              <a:rPr lang="ru-RU" sz="2800" b="1" dirty="0">
                <a:latin typeface="Times New Roman" panose="02020603050405020304" pitchFamily="18" charset="0"/>
                <a:cs typeface="Times New Roman" panose="02020603050405020304" pitchFamily="18" charset="0"/>
              </a:rPr>
              <a:t>Метод исследования:</a:t>
            </a:r>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-наблюдение;</a:t>
            </a:r>
          </a:p>
          <a:p>
            <a:r>
              <a:rPr lang="ru-RU" sz="2800" dirty="0">
                <a:latin typeface="Times New Roman" panose="02020603050405020304" pitchFamily="18" charset="0"/>
                <a:cs typeface="Times New Roman" panose="02020603050405020304" pitchFamily="18" charset="0"/>
              </a:rPr>
              <a:t>-изучение литературы;</a:t>
            </a:r>
          </a:p>
          <a:p>
            <a:r>
              <a:rPr lang="ru-RU" sz="2800" dirty="0">
                <a:latin typeface="Times New Roman" panose="02020603050405020304" pitchFamily="18" charset="0"/>
                <a:cs typeface="Times New Roman" panose="02020603050405020304" pitchFamily="18" charset="0"/>
              </a:rPr>
              <a:t>-систематизация</a:t>
            </a:r>
          </a:p>
          <a:p>
            <a:r>
              <a:rPr lang="ru-RU" sz="2800" b="1" dirty="0">
                <a:latin typeface="Times New Roman" panose="02020603050405020304" pitchFamily="18" charset="0"/>
                <a:cs typeface="Times New Roman" panose="02020603050405020304" pitchFamily="18" charset="0"/>
              </a:rPr>
              <a:t>Продукт деятельности</a:t>
            </a:r>
            <a:r>
              <a:rPr lang="ru-RU" sz="2800" dirty="0">
                <a:latin typeface="Times New Roman" panose="02020603050405020304" pitchFamily="18" charset="0"/>
                <a:cs typeface="Times New Roman" panose="02020603050405020304" pitchFamily="18" charset="0"/>
              </a:rPr>
              <a:t>: альбом</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cs typeface="Times New Roman" pitchFamily="18" charset="0"/>
              </a:rPr>
              <a:t>.</a:t>
            </a:r>
            <a:r>
              <a:rPr kumimoji="0" lang="ru-RU" sz="2400" b="1" i="0" u="none" strike="noStrike" cap="none" normalizeH="0" baseline="0" dirty="0" smtClean="0">
                <a:ln>
                  <a:noFill/>
                </a:ln>
                <a:solidFill>
                  <a:srgbClr val="C00000"/>
                </a:solidFill>
                <a:effectLst/>
                <a:latin typeface="Times New Roman" pitchFamily="18" charset="0"/>
                <a:cs typeface="Times New Roman" pitchFamily="18" charset="0"/>
              </a:rPr>
              <a:t/>
            </a:r>
            <a:br>
              <a:rPr kumimoji="0" lang="ru-RU" sz="2400" b="1" i="0" u="none" strike="noStrike" cap="none" normalizeH="0" baseline="0" dirty="0" smtClean="0">
                <a:ln>
                  <a:noFill/>
                </a:ln>
                <a:solidFill>
                  <a:srgbClr val="C00000"/>
                </a:solidFill>
                <a:effectLst/>
                <a:latin typeface="Times New Roman" pitchFamily="18" charset="0"/>
                <a:cs typeface="Times New Roman" pitchFamily="18" charset="0"/>
              </a:rPr>
            </a:br>
            <a:endParaRPr kumimoji="0" lang="ru-RU" sz="2400" b="1"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47105" name="Rectangle 1"/>
          <p:cNvSpPr>
            <a:spLocks noChangeArrowheads="1"/>
          </p:cNvSpPr>
          <p:nvPr/>
        </p:nvSpPr>
        <p:spPr bwMode="auto">
          <a:xfrm>
            <a:off x="2928926" y="357166"/>
            <a:ext cx="571500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r>
            <a:br>
              <a:rPr kumimoji="0" lang="ru-RU" sz="1800" b="0" i="0" u="none" strike="noStrike" cap="none" normalizeH="0" baseline="0" dirty="0" smtClean="0">
                <a:ln>
                  <a:noFill/>
                </a:ln>
                <a:solidFill>
                  <a:schemeClr val="tx1"/>
                </a:solidFill>
                <a:effectLst/>
                <a:latin typeface="Arial" pitchFamily="34" charset="0"/>
              </a:rPr>
            </a:br>
            <a:endParaRPr kumimoji="0" lang="ru-RU" sz="1800" b="0" i="0" u="none" strike="noStrike" cap="none" normalizeH="0" baseline="0" dirty="0" smtClean="0">
              <a:ln>
                <a:noFill/>
              </a:ln>
              <a:solidFill>
                <a:schemeClr val="tx1"/>
              </a:solidFill>
              <a:effectLst/>
              <a:latin typeface="Arial" pitchFamily="34" charset="0"/>
            </a:endParaRPr>
          </a:p>
        </p:txBody>
      </p:sp>
      <p:sp>
        <p:nvSpPr>
          <p:cNvPr id="4" name="Заголовок 3"/>
          <p:cNvSpPr>
            <a:spLocks noGrp="1"/>
          </p:cNvSpPr>
          <p:nvPr>
            <p:ph type="title"/>
          </p:nvPr>
        </p:nvSpPr>
        <p:spPr>
          <a:xfrm>
            <a:off x="2214546" y="274638"/>
            <a:ext cx="6786610" cy="6369072"/>
          </a:xfrm>
        </p:spPr>
        <p:txBody>
          <a:bodyPr>
            <a:normAutofit/>
          </a:bodyPr>
          <a:lstStyle/>
          <a:p>
            <a:pPr algn="l"/>
            <a:r>
              <a:rPr lang="ru-RU" sz="2400" b="1" dirty="0" smtClean="0">
                <a:solidFill>
                  <a:srgbClr val="C00000"/>
                </a:solidFill>
                <a:latin typeface="Times New Roman" pitchFamily="18" charset="0"/>
                <a:cs typeface="Times New Roman" pitchFamily="18" charset="0"/>
              </a:rPr>
              <a:t/>
            </a:r>
            <a:br>
              <a:rPr lang="ru-RU" sz="2400" b="1" dirty="0" smtClean="0">
                <a:solidFill>
                  <a:srgbClr val="C00000"/>
                </a:solidFill>
                <a:latin typeface="Times New Roman" pitchFamily="18" charset="0"/>
                <a:cs typeface="Times New Roman" pitchFamily="18" charset="0"/>
              </a:rPr>
            </a:br>
            <a:r>
              <a:rPr lang="ru-RU" sz="2400" b="1" dirty="0">
                <a:solidFill>
                  <a:srgbClr val="C00000"/>
                </a:solidFill>
                <a:latin typeface="Times New Roman" pitchFamily="18" charset="0"/>
                <a:cs typeface="Times New Roman" pitchFamily="18" charset="0"/>
              </a:rPr>
              <a:t/>
            </a:r>
            <a:br>
              <a:rPr lang="ru-RU" sz="2400" b="1" dirty="0">
                <a:solidFill>
                  <a:srgbClr val="C00000"/>
                </a:solidFill>
                <a:latin typeface="Times New Roman" pitchFamily="18" charset="0"/>
                <a:cs typeface="Times New Roman" pitchFamily="18" charset="0"/>
              </a:rPr>
            </a:br>
            <a:r>
              <a:rPr lang="ru-RU" sz="2400" b="1" dirty="0" smtClean="0">
                <a:solidFill>
                  <a:srgbClr val="C00000"/>
                </a:solidFill>
                <a:latin typeface="Times New Roman" pitchFamily="18" charset="0"/>
                <a:cs typeface="Times New Roman" pitchFamily="18" charset="0"/>
              </a:rPr>
              <a:t/>
            </a:r>
            <a:br>
              <a:rPr lang="ru-RU" sz="2400" b="1" dirty="0" smtClean="0">
                <a:solidFill>
                  <a:srgbClr val="C00000"/>
                </a:solidFill>
                <a:latin typeface="Times New Roman" pitchFamily="18" charset="0"/>
                <a:cs typeface="Times New Roman" pitchFamily="18" charset="0"/>
              </a:rPr>
            </a:br>
            <a:r>
              <a:rPr lang="ru-RU" sz="2400" b="1" dirty="0">
                <a:solidFill>
                  <a:srgbClr val="C00000"/>
                </a:solidFill>
                <a:latin typeface="Times New Roman" pitchFamily="18" charset="0"/>
                <a:cs typeface="Times New Roman" pitchFamily="18" charset="0"/>
              </a:rPr>
              <a:t/>
            </a:r>
            <a:br>
              <a:rPr lang="ru-RU" sz="2400" b="1" dirty="0">
                <a:solidFill>
                  <a:srgbClr val="C00000"/>
                </a:solidFill>
                <a:latin typeface="Times New Roman" pitchFamily="18" charset="0"/>
                <a:cs typeface="Times New Roman" pitchFamily="18" charset="0"/>
              </a:rPr>
            </a:br>
            <a:r>
              <a:rPr lang="ru-RU" sz="2400" b="1" dirty="0" smtClean="0">
                <a:solidFill>
                  <a:srgbClr val="C00000"/>
                </a:solidFill>
                <a:latin typeface="Times New Roman" pitchFamily="18" charset="0"/>
                <a:cs typeface="Times New Roman" pitchFamily="18" charset="0"/>
              </a:rPr>
              <a:t/>
            </a:r>
            <a:br>
              <a:rPr lang="ru-RU" sz="2400" b="1" dirty="0" smtClean="0">
                <a:solidFill>
                  <a:srgbClr val="C00000"/>
                </a:solidFill>
                <a:latin typeface="Times New Roman" pitchFamily="18" charset="0"/>
                <a:cs typeface="Times New Roman" pitchFamily="18" charset="0"/>
              </a:rPr>
            </a:br>
            <a:r>
              <a:rPr lang="ru-RU" sz="2400" b="1" dirty="0">
                <a:solidFill>
                  <a:srgbClr val="C00000"/>
                </a:solidFill>
                <a:latin typeface="Times New Roman" pitchFamily="18" charset="0"/>
                <a:cs typeface="Times New Roman" pitchFamily="18" charset="0"/>
              </a:rPr>
              <a:t/>
            </a:r>
            <a:br>
              <a:rPr lang="ru-RU" sz="2400" b="1" dirty="0">
                <a:solidFill>
                  <a:srgbClr val="C00000"/>
                </a:solidFill>
                <a:latin typeface="Times New Roman" pitchFamily="18" charset="0"/>
                <a:cs typeface="Times New Roman" pitchFamily="18" charset="0"/>
              </a:rPr>
            </a:br>
            <a:r>
              <a:rPr lang="ru-RU" sz="2400" b="1" dirty="0" smtClean="0">
                <a:solidFill>
                  <a:srgbClr val="C00000"/>
                </a:solidFill>
                <a:latin typeface="Times New Roman" pitchFamily="18" charset="0"/>
                <a:cs typeface="Times New Roman" pitchFamily="18" charset="0"/>
              </a:rPr>
              <a:t>                </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endParaRPr lang="ru-RU" sz="2000" b="1" dirty="0">
              <a:solidFill>
                <a:srgbClr val="C00000"/>
              </a:solidFill>
              <a:latin typeface="Times New Roman" pitchFamily="18" charset="0"/>
              <a:cs typeface="Times New Roman" pitchFamily="18" charset="0"/>
            </a:endParaRPr>
          </a:p>
        </p:txBody>
      </p:sp>
      <p:sp>
        <p:nvSpPr>
          <p:cNvPr id="3" name="Прямоугольник 2"/>
          <p:cNvSpPr/>
          <p:nvPr/>
        </p:nvSpPr>
        <p:spPr>
          <a:xfrm>
            <a:off x="2286000" y="2427861"/>
            <a:ext cx="6246440" cy="3754939"/>
          </a:xfrm>
          <a:prstGeom prst="rect">
            <a:avLst/>
          </a:prstGeom>
        </p:spPr>
        <p:txBody>
          <a:bodyPr wrap="square">
            <a:spAutoFit/>
          </a:bodyPr>
          <a:lstStyle/>
          <a:p>
            <a:pPr>
              <a:lnSpc>
                <a:spcPct val="107000"/>
              </a:lnSpc>
              <a:spcAft>
                <a:spcPts val="800"/>
              </a:spcAft>
            </a:pPr>
            <a:r>
              <a:rPr lang="ru-RU" sz="3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Практическая значимость работы</a:t>
            </a:r>
            <a:r>
              <a:rPr lang="ru-RU"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3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материал данного проекта может быть использован в качестве дополнительного пособия учителями и учащимися при изучении любовной лирики </a:t>
            </a:r>
            <a:r>
              <a:rPr lang="ru-RU" sz="3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А.С.Пушкина</a:t>
            </a:r>
            <a:r>
              <a:rPr lang="ru-RU"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10000" contrast="-10000"/>
          </a:blip>
          <a:srcRect/>
          <a:stretch>
            <a:fillRect/>
          </a:stretch>
        </p:blipFill>
        <p:spPr bwMode="auto">
          <a:xfrm>
            <a:off x="0" y="0"/>
            <a:ext cx="2195513" cy="6858000"/>
          </a:xfrm>
          <a:prstGeom prst="rect">
            <a:avLst/>
          </a:prstGeom>
          <a:noFill/>
          <a:ln w="9525">
            <a:noFill/>
            <a:miter lim="800000"/>
            <a:headEnd/>
            <a:tailEnd/>
          </a:ln>
        </p:spPr>
      </p:pic>
      <p:sp>
        <p:nvSpPr>
          <p:cNvPr id="4" name="Заголовок 3"/>
          <p:cNvSpPr>
            <a:spLocks noGrp="1"/>
          </p:cNvSpPr>
          <p:nvPr>
            <p:ph type="title"/>
          </p:nvPr>
        </p:nvSpPr>
        <p:spPr>
          <a:xfrm>
            <a:off x="2357422" y="3143248"/>
            <a:ext cx="6543692" cy="3429024"/>
          </a:xfrm>
        </p:spPr>
        <p:txBody>
          <a:bodyPr>
            <a:normAutofit/>
          </a:bodyPr>
          <a:lstStyle/>
          <a:p>
            <a:pPr algn="l"/>
            <a:r>
              <a:rPr lang="ru-RU" sz="1800" dirty="0" smtClean="0"/>
              <a:t/>
            </a:r>
            <a:br>
              <a:rPr lang="ru-RU" sz="1800" dirty="0" smtClean="0"/>
            </a:br>
            <a:endParaRPr lang="ru-RU" sz="1800" b="1" dirty="0">
              <a:latin typeface="Times New Roman" pitchFamily="18" charset="0"/>
              <a:cs typeface="Times New Roman" pitchFamily="18" charset="0"/>
            </a:endParaRPr>
          </a:p>
        </p:txBody>
      </p:sp>
      <p:sp>
        <p:nvSpPr>
          <p:cNvPr id="3" name="Прямоугольник 2"/>
          <p:cNvSpPr/>
          <p:nvPr/>
        </p:nvSpPr>
        <p:spPr>
          <a:xfrm>
            <a:off x="3015612" y="3244334"/>
            <a:ext cx="3112775" cy="369332"/>
          </a:xfrm>
          <a:prstGeom prst="rect">
            <a:avLst/>
          </a:prstGeom>
        </p:spPr>
        <p:txBody>
          <a:bodyPr wrap="none">
            <a:spAutoFit/>
          </a:bodyPr>
          <a:lstStyle/>
          <a:p>
            <a:r>
              <a:rPr lang="ru-RU" dirty="0">
                <a:latin typeface="Times New Roman" panose="02020603050405020304" pitchFamily="18" charset="0"/>
                <a:ea typeface="Calibri" panose="020F0502020204030204" pitchFamily="34" charset="0"/>
              </a:rPr>
              <a:t>Донжуанский список поэта». </a:t>
            </a:r>
            <a:endParaRPr lang="ru-RU"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6397" y="1072374"/>
            <a:ext cx="3240360" cy="4713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457</TotalTime>
  <Words>424</Words>
  <Application>Microsoft Office PowerPoint</Application>
  <PresentationFormat>Экран (4:3)</PresentationFormat>
  <Paragraphs>74</Paragraphs>
  <Slides>23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23</vt:i4>
      </vt:variant>
    </vt:vector>
  </HeadingPairs>
  <TitlesOfParts>
    <vt:vector size="27" baseType="lpstr">
      <vt:lpstr>Arial</vt:lpstr>
      <vt:lpstr>Calibri</vt:lpstr>
      <vt:lpstr>Times New Roman</vt:lpstr>
      <vt:lpstr>Тема Office</vt:lpstr>
      <vt:lpstr>Презентация PowerPoint</vt:lpstr>
      <vt:lpstr>Рано или поздно  в жизнь каждого человека приходит любовь. Кому-то она приносит радость и счастье, кому-то — горечь неразделенного чувства, а для кого-то становится источником страданий от невозможности удержать это чувство.      Не перечесть всех удивительных и тончайших оттенков любви.      Гениальный художник А. С. Пушкин имел удивительный талант — умение чувствовать любое движение сердца, передавать все оттенки чувств человека в своих стихах.  Через всю жизнь Пушкин пронес поклонение красоте, воплощением которой была для поэта Женщина. Наверное, именно поэтому так многообразна в пушкинской лирике тема любви.      В жизни поэта было немало увлечений: и мимолетных, и более глубоких, и таких, которые буквально переворачивали его жизнь. И каждое рождало в душе поэта стихи.   А.С.Пушкин был поистине новатором в русской любовной лирике. Его строки – грациозные, нежные, величественные – до сих пор бередят умы и сердца многих людей во всем мире.</vt:lpstr>
      <vt:lpstr>План </vt:lpstr>
      <vt:lpstr>         </vt:lpstr>
      <vt:lpstr>Задачи: -прочитать стихотворения А.С.Пушкина о любви; -познакомиться с исследованиями литературных критиков, пушкинистов,  рассказывающих о женщинах, которым посвящены волшебные строки пушкинских произведений.  -выяснить, как сложилась судьба  этих прекрасных женщин, после расставания с А.С.Пушкиным;  -</vt:lpstr>
      <vt:lpstr>     </vt:lpstr>
      <vt:lpstr>Презентация PowerPoint</vt:lpstr>
      <vt:lpstr>                       </vt:lpstr>
      <vt:lpstr> </vt:lpstr>
      <vt:lpstr>         Екатерина Павловна Бакунина Юная фрейлина Императрицы Елизаветы Алексеевны; сестра товарища Пушкина по Лицею.  Семейство Бакуниных находилось в Царском Селе зиму 1815 и лето 1816 года. Часто навещая брата, Бакунина была постоянной посетительницей лицейских балов и вызывала неизменное поклонение всей лицейской семьи. Прелестная, изящная и талантливая девушка, Е.П.Бакунина была «первой любовью» Пушкина, «страдали» по ней и его ближайшие друзья. По скромности своей, Екатерина Павловна не стремилась кружить головы своим поклонникам и прошла в жизни Пушкина и его лицейских товарищей лёгкой и светлой тенью.   </vt:lpstr>
      <vt:lpstr>               Евдокия Ивановна Голицына   После окончания лицея в 1817 г. молодой поэт  страстно увлекается Евдокией Ивановной Голицыной, которая была старше поэта на 20 лет. Княгиня Голицына не могла не обратить внимание на своего юного поклонника. Она принимала его любовь с  чуть ленивым спокойствием, которое ей было свойственно. Карамзин о пылкой страсти Пушкина писал следующее: «Поэт Пушкин у нас в доме смертельно влюбился в Пифию Голицыну и теперь уже проводит у нее вечера: лжет от любви, сердится от любви, только еще не пишет от любви…» </vt:lpstr>
      <vt:lpstr>           Воронцова Елизавета Ксаверьевна Жена графа М.С.Воронцова. «Елизавета Ксаверьевна была одною из привлекательнейших женщин своего времени, - пишет граф Соллогуб. -  Всё её существо было проникнуто такой мягкой, очаровательной, женственной грацией, такой приветливостью, таким неукоснительным существом, что легко себе объяснить, как такие люди, как Пушкин, Раевский и многие, многие другие без памяти влюблялись в Воронцову». Пушкин сохранил о ней благоговейное воспоминание.</vt:lpstr>
      <vt:lpstr>     Своё знаменитое стихотворение "Я помню чудное мгновенье" поэт посвящает своей новой музе - девятнадцатилетней Анне Керн. Она была замужем за генералом Ермолаем Фёдоровичем Керном, за которого была выдана замуж против своего желания ещё очень юной. Провинциальная красавица, воспитанная на сентиментальных романах, она тяготилась своей семейной жизнью и всячески стремилась приобрести независимость. Связь между поэтом и Анной Керн была мимолетной. Пушкин отнёсся к этому событию иронически и в довольно грубом тоне упомянул о случившемся в письме к своему другу С. А. Соболевскому. В другом письме Пушкин называет Керн «наша вавилонская блудница Анна Петровна».</vt:lpstr>
      <vt:lpstr>Презентация PowerPoint</vt:lpstr>
      <vt:lpstr>                            Наталья Николаевна Гончарова Имя Натальи Гончаровой, признанной "первой русской красавицы" начала XIX века, жены Александра Пушкина, долгое время было окутано дымкой отнюдь не восторженных воспоминаний. И дело не только в том, что красота всегда вызывает зависть, сплетни, интриги. Главное, чего не могли простить Наталье Гончаровой, это то, что она стала, хотя и невольно, причиной трагической гибели Пушкина. В их число вошли и некоторые выдающиеся деятели русской культуры, в частности поэтессы Марина Цветаева и Анна Ахматова. Они считали Наталью Гончарову просто легкомысленной красоткой, которая привлекла поэта прелестной внешностью, юностью, а оказалась пустой, жестокой кокеткой. Такое мнение о Наталье Гончаровой преобладало свыше ста лет. Оно укоренилось, и были тому серьезные основания: факт дуэли неоспорим, дуэли из-за красавицы-жены, репутацию которой должен был защитить поэт. Мало кто интересовался Натальей Гончаровой как личностью, тем более что и сведений о ней сохранилось немного.</vt:lpstr>
      <vt:lpstr>    </vt:lpstr>
      <vt:lpstr> Калипсо Полихрони (1804-1827) Мария Волконская (1805-1863) Аграфена Закревская (1799-1879) </vt:lpstr>
      <vt:lpstr> </vt:lpstr>
      <vt:lpstr>               </vt:lpstr>
      <vt:lpstr>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104</cp:revision>
  <dcterms:modified xsi:type="dcterms:W3CDTF">2022-04-01T17:09:38Z</dcterms:modified>
</cp:coreProperties>
</file>