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8"/>
  </p:notesMasterIdLst>
  <p:sldIdLst>
    <p:sldId id="256" r:id="rId2"/>
    <p:sldId id="285" r:id="rId3"/>
    <p:sldId id="282" r:id="rId4"/>
    <p:sldId id="261" r:id="rId5"/>
    <p:sldId id="275" r:id="rId6"/>
    <p:sldId id="262" r:id="rId7"/>
    <p:sldId id="276" r:id="rId8"/>
    <p:sldId id="277" r:id="rId9"/>
    <p:sldId id="278" r:id="rId10"/>
    <p:sldId id="279" r:id="rId11"/>
    <p:sldId id="280" r:id="rId12"/>
    <p:sldId id="286" r:id="rId13"/>
    <p:sldId id="283" r:id="rId14"/>
    <p:sldId id="284" r:id="rId15"/>
    <p:sldId id="269" r:id="rId16"/>
    <p:sldId id="274"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810" y="-365"/>
      </p:cViewPr>
      <p:guideLst>
        <p:guide orient="horz" pos="2160"/>
        <p:guide pos="2880"/>
      </p:guideLst>
    </p:cSldViewPr>
  </p:slideViewPr>
  <p:notesTextViewPr>
    <p:cViewPr>
      <p:scale>
        <a:sx n="100" d="100"/>
        <a:sy n="100" d="100"/>
      </p:scale>
      <p:origin x="0" y="0"/>
    </p:cViewPr>
  </p:notesTextViewPr>
  <p:notesViewPr>
    <p:cSldViewPr>
      <p:cViewPr varScale="1">
        <p:scale>
          <a:sx n="63" d="100"/>
          <a:sy n="63" d="100"/>
        </p:scale>
        <p:origin x="-2970"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D0A575-13B3-4001-9A3D-2115E3715E7C}" type="datetimeFigureOut">
              <a:rPr lang="ru-RU" smtClean="0"/>
              <a:pPr/>
              <a:t>25.10.2024</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2821E6-6E5F-4795-ABDD-8E4750451D07}" type="slidenum">
              <a:rPr lang="ru-RU" smtClean="0"/>
              <a:pPr/>
              <a:t>‹#›</a:t>
            </a:fld>
            <a:endParaRPr lang="ru-RU" dirty="0"/>
          </a:p>
        </p:txBody>
      </p:sp>
    </p:spTree>
    <p:extLst>
      <p:ext uri="{BB962C8B-B14F-4D97-AF65-F5344CB8AC3E}">
        <p14:creationId xmlns:p14="http://schemas.microsoft.com/office/powerpoint/2010/main" xmlns="" val="549734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E2821E6-6E5F-4795-ABDD-8E4750451D07}" type="slidenum">
              <a:rPr lang="ru-RU" smtClean="0"/>
              <a:pPr/>
              <a:t>5</a:t>
            </a:fld>
            <a:endParaRPr lang="ru-RU" dirty="0"/>
          </a:p>
        </p:txBody>
      </p:sp>
    </p:spTree>
    <p:extLst>
      <p:ext uri="{BB962C8B-B14F-4D97-AF65-F5344CB8AC3E}">
        <p14:creationId xmlns:p14="http://schemas.microsoft.com/office/powerpoint/2010/main" xmlns="" val="2108630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E2821E6-6E5F-4795-ABDD-8E4750451D07}" type="slidenum">
              <a:rPr lang="ru-RU" smtClean="0"/>
              <a:pPr/>
              <a:t>6</a:t>
            </a:fld>
            <a:endParaRPr lang="ru-RU" dirty="0"/>
          </a:p>
        </p:txBody>
      </p:sp>
    </p:spTree>
    <p:extLst>
      <p:ext uri="{BB962C8B-B14F-4D97-AF65-F5344CB8AC3E}">
        <p14:creationId xmlns:p14="http://schemas.microsoft.com/office/powerpoint/2010/main" xmlns="" val="2108630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E2821E6-6E5F-4795-ABDD-8E4750451D07}" type="slidenum">
              <a:rPr lang="ru-RU" smtClean="0"/>
              <a:pPr/>
              <a:t>7</a:t>
            </a:fld>
            <a:endParaRPr lang="ru-RU" dirty="0"/>
          </a:p>
        </p:txBody>
      </p:sp>
    </p:spTree>
    <p:extLst>
      <p:ext uri="{BB962C8B-B14F-4D97-AF65-F5344CB8AC3E}">
        <p14:creationId xmlns:p14="http://schemas.microsoft.com/office/powerpoint/2010/main" xmlns="" val="2108630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E2821E6-6E5F-4795-ABDD-8E4750451D07}" type="slidenum">
              <a:rPr lang="ru-RU" smtClean="0"/>
              <a:pPr/>
              <a:t>8</a:t>
            </a:fld>
            <a:endParaRPr lang="ru-RU" dirty="0"/>
          </a:p>
        </p:txBody>
      </p:sp>
    </p:spTree>
    <p:extLst>
      <p:ext uri="{BB962C8B-B14F-4D97-AF65-F5344CB8AC3E}">
        <p14:creationId xmlns:p14="http://schemas.microsoft.com/office/powerpoint/2010/main" xmlns="" val="2108630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E2821E6-6E5F-4795-ABDD-8E4750451D07}" type="slidenum">
              <a:rPr lang="ru-RU" smtClean="0"/>
              <a:pPr/>
              <a:t>9</a:t>
            </a:fld>
            <a:endParaRPr lang="ru-RU" dirty="0"/>
          </a:p>
        </p:txBody>
      </p:sp>
    </p:spTree>
    <p:extLst>
      <p:ext uri="{BB962C8B-B14F-4D97-AF65-F5344CB8AC3E}">
        <p14:creationId xmlns:p14="http://schemas.microsoft.com/office/powerpoint/2010/main" xmlns="" val="2108630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E2821E6-6E5F-4795-ABDD-8E4750451D07}" type="slidenum">
              <a:rPr lang="ru-RU" smtClean="0"/>
              <a:pPr/>
              <a:t>10</a:t>
            </a:fld>
            <a:endParaRPr lang="ru-RU" dirty="0"/>
          </a:p>
        </p:txBody>
      </p:sp>
    </p:spTree>
    <p:extLst>
      <p:ext uri="{BB962C8B-B14F-4D97-AF65-F5344CB8AC3E}">
        <p14:creationId xmlns:p14="http://schemas.microsoft.com/office/powerpoint/2010/main" xmlns="" val="2108630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E2821E6-6E5F-4795-ABDD-8E4750451D07}" type="slidenum">
              <a:rPr lang="ru-RU" smtClean="0"/>
              <a:pPr/>
              <a:t>11</a:t>
            </a:fld>
            <a:endParaRPr lang="ru-RU" dirty="0"/>
          </a:p>
        </p:txBody>
      </p:sp>
    </p:spTree>
    <p:extLst>
      <p:ext uri="{BB962C8B-B14F-4D97-AF65-F5344CB8AC3E}">
        <p14:creationId xmlns:p14="http://schemas.microsoft.com/office/powerpoint/2010/main" xmlns="" val="21086308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E2821E6-6E5F-4795-ABDD-8E4750451D07}" type="slidenum">
              <a:rPr lang="ru-RU" smtClean="0"/>
              <a:pPr/>
              <a:t>16</a:t>
            </a:fld>
            <a:endParaRPr lang="ru-RU" dirty="0"/>
          </a:p>
        </p:txBody>
      </p:sp>
    </p:spTree>
    <p:extLst>
      <p:ext uri="{BB962C8B-B14F-4D97-AF65-F5344CB8AC3E}">
        <p14:creationId xmlns:p14="http://schemas.microsoft.com/office/powerpoint/2010/main" xmlns="" val="393145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72304DC6-C886-41BC-8E42-7F152060BDB4}" type="datetimeFigureOut">
              <a:rPr lang="ru-RU" smtClean="0"/>
              <a:pPr/>
              <a:t>25.10.2024</a:t>
            </a:fld>
            <a:endParaRPr lang="ru-RU" dirty="0"/>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dirty="0"/>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50E3B1E6-C481-4D05-8F51-4E679A33E435}"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2304DC6-C886-41BC-8E42-7F152060BDB4}" type="datetimeFigureOut">
              <a:rPr lang="ru-RU" smtClean="0"/>
              <a:pPr/>
              <a:t>25.10.2024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0E3B1E6-C481-4D05-8F51-4E679A33E435}"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2304DC6-C886-41BC-8E42-7F152060BDB4}" type="datetimeFigureOut">
              <a:rPr lang="ru-RU" smtClean="0"/>
              <a:pPr/>
              <a:t>25.10.2024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0E3B1E6-C481-4D05-8F51-4E679A33E435}"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2304DC6-C886-41BC-8E42-7F152060BDB4}" type="datetimeFigureOut">
              <a:rPr lang="ru-RU" smtClean="0"/>
              <a:pPr/>
              <a:t>25.10.2024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0E3B1E6-C481-4D05-8F51-4E679A33E435}"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2304DC6-C886-41BC-8E42-7F152060BDB4}" type="datetimeFigureOut">
              <a:rPr lang="ru-RU" smtClean="0"/>
              <a:pPr/>
              <a:t>25.10.2024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50E3B1E6-C481-4D05-8F51-4E679A33E435}"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2304DC6-C886-41BC-8E42-7F152060BDB4}" type="datetimeFigureOut">
              <a:rPr lang="ru-RU" smtClean="0"/>
              <a:pPr/>
              <a:t>25.10.2024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50E3B1E6-C481-4D05-8F51-4E679A33E435}"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72304DC6-C886-41BC-8E42-7F152060BDB4}" type="datetimeFigureOut">
              <a:rPr lang="ru-RU" smtClean="0"/>
              <a:pPr/>
              <a:t>25.10.2024</a:t>
            </a:fld>
            <a:endParaRPr lang="ru-RU" dirty="0"/>
          </a:p>
        </p:txBody>
      </p:sp>
      <p:sp>
        <p:nvSpPr>
          <p:cNvPr id="27" name="Номер слайда 26"/>
          <p:cNvSpPr>
            <a:spLocks noGrp="1"/>
          </p:cNvSpPr>
          <p:nvPr>
            <p:ph type="sldNum" sz="quarter" idx="11"/>
          </p:nvPr>
        </p:nvSpPr>
        <p:spPr/>
        <p:txBody>
          <a:bodyPr rtlCol="0"/>
          <a:lstStyle/>
          <a:p>
            <a:fld id="{50E3B1E6-C481-4D05-8F51-4E679A33E435}" type="slidenum">
              <a:rPr lang="ru-RU" smtClean="0"/>
              <a:pPr/>
              <a:t>‹#›</a:t>
            </a:fld>
            <a:endParaRPr lang="ru-RU" dirty="0"/>
          </a:p>
        </p:txBody>
      </p:sp>
      <p:sp>
        <p:nvSpPr>
          <p:cNvPr id="28" name="Нижний колонтитул 27"/>
          <p:cNvSpPr>
            <a:spLocks noGrp="1"/>
          </p:cNvSpPr>
          <p:nvPr>
            <p:ph type="ftr" sz="quarter" idx="12"/>
          </p:nvPr>
        </p:nvSpPr>
        <p:spPr/>
        <p:txBody>
          <a:bodyPr rtlCol="0"/>
          <a:lstStyle/>
          <a:p>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72304DC6-C886-41BC-8E42-7F152060BDB4}" type="datetimeFigureOut">
              <a:rPr lang="ru-RU" smtClean="0"/>
              <a:pPr/>
              <a:t>25.10.2024</a:t>
            </a:fld>
            <a:endParaRPr lang="ru-RU" dirty="0"/>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dirty="0"/>
          </a:p>
        </p:txBody>
      </p:sp>
      <p:sp>
        <p:nvSpPr>
          <p:cNvPr id="5" name="Номер слайда 4"/>
          <p:cNvSpPr>
            <a:spLocks noGrp="1"/>
          </p:cNvSpPr>
          <p:nvPr>
            <p:ph type="sldNum" sz="quarter" idx="12"/>
          </p:nvPr>
        </p:nvSpPr>
        <p:spPr>
          <a:xfrm>
            <a:off x="8174736" y="2272"/>
            <a:ext cx="762000" cy="365760"/>
          </a:xfrm>
        </p:spPr>
        <p:txBody>
          <a:bodyPr/>
          <a:lstStyle/>
          <a:p>
            <a:fld id="{50E3B1E6-C481-4D05-8F51-4E679A33E435}"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2304DC6-C886-41BC-8E42-7F152060BDB4}" type="datetimeFigureOut">
              <a:rPr lang="ru-RU" smtClean="0"/>
              <a:pPr/>
              <a:t>25.10.2024</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50E3B1E6-C481-4D05-8F51-4E679A33E435}"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2304DC6-C886-41BC-8E42-7F152060BDB4}" type="datetimeFigureOut">
              <a:rPr lang="ru-RU" smtClean="0"/>
              <a:pPr/>
              <a:t>25.10.2024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50E3B1E6-C481-4D05-8F51-4E679A33E435}"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dirty="0"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2304DC6-C886-41BC-8E42-7F152060BDB4}" type="datetimeFigureOut">
              <a:rPr lang="ru-RU" smtClean="0"/>
              <a:pPr/>
              <a:t>25.10.2024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50E3B1E6-C481-4D05-8F51-4E679A33E435}"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72304DC6-C886-41BC-8E42-7F152060BDB4}" type="datetimeFigureOut">
              <a:rPr lang="ru-RU" smtClean="0"/>
              <a:pPr/>
              <a:t>25.10.2024</a:t>
            </a:fld>
            <a:endParaRPr lang="ru-RU" dirty="0"/>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dirty="0"/>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50E3B1E6-C481-4D05-8F51-4E679A33E435}"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1772816"/>
            <a:ext cx="8530208" cy="1470025"/>
          </a:xfrm>
        </p:spPr>
        <p:txBody>
          <a:bodyPr>
            <a:normAutofit fontScale="90000"/>
          </a:bodyPr>
          <a:lstStyle/>
          <a:p>
            <a:pPr algn="ctr"/>
            <a:r>
              <a:rPr lang="ru-RU" dirty="0" smtClean="0">
                <a:latin typeface="Times New Roman" pitchFamily="18" charset="0"/>
                <a:cs typeface="Times New Roman" pitchFamily="18" charset="0"/>
              </a:rPr>
              <a:t>Мастер класс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Виды геометрических задач на треугольники и четырехугольники Способы их решения. Разбор типичных ошибок</a:t>
            </a:r>
            <a:endParaRPr lang="ru-RU" dirty="0"/>
          </a:p>
        </p:txBody>
      </p:sp>
      <p:sp>
        <p:nvSpPr>
          <p:cNvPr id="3" name="Подзаголовок 2"/>
          <p:cNvSpPr>
            <a:spLocks noGrp="1"/>
          </p:cNvSpPr>
          <p:nvPr>
            <p:ph type="subTitle" idx="1"/>
          </p:nvPr>
        </p:nvSpPr>
        <p:spPr>
          <a:xfrm>
            <a:off x="3707904" y="4653136"/>
            <a:ext cx="5256584" cy="1800200"/>
          </a:xfrm>
        </p:spPr>
        <p:txBody>
          <a:bodyPr>
            <a:noAutofit/>
          </a:bodyPr>
          <a:lstStyle/>
          <a:p>
            <a:r>
              <a:rPr lang="ru-RU" sz="2000" dirty="0" smtClean="0">
                <a:latin typeface="Times New Roman" panose="02020603050405020304" pitchFamily="18" charset="0"/>
                <a:cs typeface="Times New Roman" panose="02020603050405020304" pitchFamily="18" charset="0"/>
              </a:rPr>
              <a:t>Учитель математики МБОУ </a:t>
            </a:r>
            <a:r>
              <a:rPr lang="ru-RU" sz="2000" dirty="0" err="1" smtClean="0">
                <a:latin typeface="Times New Roman" panose="02020603050405020304" pitchFamily="18" charset="0"/>
                <a:cs typeface="Times New Roman" panose="02020603050405020304" pitchFamily="18" charset="0"/>
              </a:rPr>
              <a:t>Кутлуевская</a:t>
            </a:r>
            <a:r>
              <a:rPr lang="ru-RU" sz="2000" dirty="0" smtClean="0">
                <a:latin typeface="Times New Roman" panose="02020603050405020304" pitchFamily="18" charset="0"/>
                <a:cs typeface="Times New Roman" panose="02020603050405020304" pitchFamily="18" charset="0"/>
              </a:rPr>
              <a:t> СОШ </a:t>
            </a:r>
            <a:r>
              <a:rPr lang="ru-RU" sz="2000" dirty="0" err="1" smtClean="0">
                <a:latin typeface="Times New Roman" panose="02020603050405020304" pitchFamily="18" charset="0"/>
                <a:cs typeface="Times New Roman" panose="02020603050405020304" pitchFamily="18" charset="0"/>
              </a:rPr>
              <a:t>Сираева</a:t>
            </a:r>
            <a:r>
              <a:rPr lang="ru-RU" sz="2000" dirty="0" smtClean="0">
                <a:latin typeface="Times New Roman" panose="02020603050405020304" pitchFamily="18" charset="0"/>
                <a:cs typeface="Times New Roman" panose="02020603050405020304" pitchFamily="18" charset="0"/>
              </a:rPr>
              <a:t> Л.В.</a:t>
            </a:r>
            <a:endParaRPr lang="ru-RU"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28600"/>
            <a:ext cx="8729078" cy="824136"/>
          </a:xfrm>
        </p:spPr>
        <p:txBody>
          <a:bodyPr>
            <a:normAutofit/>
          </a:bodyPr>
          <a:lstStyle/>
          <a:p>
            <a:r>
              <a:rPr lang="ru-RU" sz="3200" b="1" dirty="0" smtClean="0">
                <a:latin typeface="Times New Roman" panose="02020603050405020304" pitchFamily="18" charset="0"/>
                <a:cs typeface="Times New Roman" panose="02020603050405020304" pitchFamily="18" charset="0"/>
              </a:rPr>
              <a:t>Решение. Способ </a:t>
            </a:r>
            <a:r>
              <a:rPr lang="ru-RU" sz="3200" b="1" dirty="0">
                <a:latin typeface="Times New Roman" panose="02020603050405020304" pitchFamily="18" charset="0"/>
                <a:cs typeface="Times New Roman" panose="02020603050405020304" pitchFamily="18" charset="0"/>
              </a:rPr>
              <a:t>6</a:t>
            </a:r>
          </a:p>
        </p:txBody>
      </p:sp>
      <mc:AlternateContent xmlns:mc="http://schemas.openxmlformats.org/markup-compatibility/2006">
        <mc:Choice xmlns:a14="http://schemas.microsoft.com/office/drawing/2010/main" xmlns="" Requires="a14">
          <p:sp>
            <p:nvSpPr>
              <p:cNvPr id="3" name="Содержимое 2"/>
              <p:cNvSpPr>
                <a:spLocks noGrp="1"/>
              </p:cNvSpPr>
              <p:nvPr>
                <p:ph sz="half" idx="1"/>
              </p:nvPr>
            </p:nvSpPr>
            <p:spPr>
              <a:xfrm>
                <a:off x="21122" y="1124744"/>
                <a:ext cx="9015373" cy="5616624"/>
              </a:xfrm>
            </p:spPr>
            <p:txBody>
              <a:bodyPr>
                <a:noAutofit/>
              </a:bodyPr>
              <a:lstStyle/>
              <a:p>
                <a:pPr>
                  <a:buNone/>
                </a:pPr>
                <a:r>
                  <a:rPr lang="ru-RU" sz="1800" dirty="0" smtClean="0">
                    <a:latin typeface="Times New Roman" pitchFamily="18" charset="0"/>
                    <a:cs typeface="Times New Roman" pitchFamily="18" charset="0"/>
                  </a:rPr>
                  <a:t>1.</a:t>
                </a:r>
                <a:r>
                  <a:rPr lang="en-US" sz="1800" dirty="0" smtClean="0">
                    <a:latin typeface="Times New Roman" pitchFamily="18" charset="0"/>
                    <a:cs typeface="Times New Roman" pitchFamily="18" charset="0"/>
                  </a:rPr>
                  <a:t> BF – </a:t>
                </a:r>
                <a:r>
                  <a:rPr lang="ru-RU" sz="1800" dirty="0" smtClean="0">
                    <a:latin typeface="Times New Roman" panose="02020603050405020304" pitchFamily="18" charset="0"/>
                    <a:cs typeface="Times New Roman" panose="02020603050405020304" pitchFamily="18" charset="0"/>
                  </a:rPr>
                  <a:t>высота, тогда </a:t>
                </a:r>
                <a:r>
                  <a:rPr lang="en-US" sz="1800" dirty="0" smtClean="0">
                    <a:latin typeface="Times New Roman" panose="02020603050405020304" pitchFamily="18" charset="0"/>
                    <a:cs typeface="Times New Roman" panose="02020603050405020304" pitchFamily="18" charset="0"/>
                  </a:rPr>
                  <a:t>BF</a:t>
                </a:r>
                <a:r>
                  <a:rPr lang="en-US" sz="1800" dirty="0">
                    <a:latin typeface="Times New Roman" pitchFamily="18" charset="0"/>
                    <a:cs typeface="Times New Roman" pitchFamily="18" charset="0"/>
                  </a:rPr>
                  <a:t> ┴</a:t>
                </a:r>
                <a:r>
                  <a:rPr lang="en-US" sz="1800" dirty="0" smtClean="0">
                    <a:latin typeface="Times New Roman" panose="02020603050405020304" pitchFamily="18" charset="0"/>
                    <a:cs typeface="Times New Roman" panose="02020603050405020304" pitchFamily="18" charset="0"/>
                  </a:rPr>
                  <a:t> AC</a:t>
                </a:r>
                <a:r>
                  <a:rPr lang="ru-RU" sz="1800" dirty="0" smtClean="0">
                    <a:latin typeface="Times New Roman" panose="02020603050405020304" pitchFamily="18" charset="0"/>
                    <a:cs typeface="Times New Roman" panose="02020603050405020304" pitchFamily="18" charset="0"/>
                  </a:rPr>
                  <a:t>, </a:t>
                </a:r>
                <a:r>
                  <a:rPr lang="ru-RU" sz="1800" dirty="0">
                    <a:latin typeface="Times New Roman" pitchFamily="18" charset="0"/>
                    <a:cs typeface="Times New Roman" pitchFamily="18" charset="0"/>
                  </a:rPr>
                  <a:t>тогда </a:t>
                </a:r>
                <a:r>
                  <a:rPr lang="en-US" sz="1800" dirty="0">
                    <a:latin typeface="Times New Roman" panose="02020603050405020304" pitchFamily="18" charset="0"/>
                    <a:cs typeface="Times New Roman" panose="02020603050405020304" pitchFamily="18" charset="0"/>
                  </a:rPr>
                  <a:t>BF ┴ AC</a:t>
                </a:r>
                <a:r>
                  <a:rPr lang="ru-RU" sz="1800" dirty="0">
                    <a:latin typeface="Times New Roman" panose="02020603050405020304" pitchFamily="18" charset="0"/>
                    <a:cs typeface="Times New Roman" panose="02020603050405020304" pitchFamily="18" charset="0"/>
                  </a:rPr>
                  <a:t> и ∆ </a:t>
                </a:r>
                <a:r>
                  <a:rPr lang="en-US" sz="1800" dirty="0" smtClean="0">
                    <a:latin typeface="Times New Roman" panose="02020603050405020304" pitchFamily="18" charset="0"/>
                    <a:cs typeface="Times New Roman" panose="02020603050405020304" pitchFamily="18" charset="0"/>
                  </a:rPr>
                  <a:t>BCF </a:t>
                </a:r>
                <a:r>
                  <a:rPr lang="en-US" sz="1800" dirty="0">
                    <a:latin typeface="Times New Roman" panose="02020603050405020304" pitchFamily="18" charset="0"/>
                    <a:cs typeface="Times New Roman" panose="02020603050405020304" pitchFamily="18" charset="0"/>
                  </a:rPr>
                  <a:t>–</a:t>
                </a:r>
                <a:r>
                  <a:rPr lang="ru-RU" sz="1800" dirty="0">
                    <a:latin typeface="Times New Roman" panose="02020603050405020304" pitchFamily="18" charset="0"/>
                    <a:cs typeface="Times New Roman" panose="02020603050405020304" pitchFamily="18" charset="0"/>
                  </a:rPr>
                  <a:t> прямоугольный.</a:t>
                </a:r>
              </a:p>
              <a:p>
                <a:pPr>
                  <a:buNone/>
                </a:pPr>
                <a:r>
                  <a:rPr lang="ru-RU" sz="1800" dirty="0" smtClean="0">
                    <a:latin typeface="Times New Roman" panose="02020603050405020304" pitchFamily="18" charset="0"/>
                    <a:cs typeface="Times New Roman" panose="02020603050405020304" pitchFamily="18" charset="0"/>
                  </a:rPr>
                  <a:t>2.</a:t>
                </a:r>
                <a:r>
                  <a:rPr lang="en-US" sz="1800" dirty="0" smtClean="0">
                    <a:latin typeface="Times New Roman" panose="02020603050405020304" pitchFamily="18" charset="0"/>
                    <a:cs typeface="Times New Roman" panose="02020603050405020304" pitchFamily="18" charset="0"/>
                  </a:rPr>
                  <a:t> MN </a:t>
                </a:r>
                <a:r>
                  <a:rPr lang="en-US" sz="1800" dirty="0">
                    <a:latin typeface="Times New Roman" pitchFamily="18" charset="0"/>
                    <a:cs typeface="Times New Roman" pitchFamily="18" charset="0"/>
                  </a:rPr>
                  <a:t>┴</a:t>
                </a:r>
                <a:r>
                  <a:rPr lang="en-US" sz="1800" dirty="0" smtClean="0">
                    <a:latin typeface="Times New Roman" panose="02020603050405020304" pitchFamily="18" charset="0"/>
                    <a:cs typeface="Times New Roman" panose="02020603050405020304" pitchFamily="18" charset="0"/>
                  </a:rPr>
                  <a:t> AC</a:t>
                </a:r>
                <a:r>
                  <a:rPr lang="ru-RU" sz="1800" dirty="0" smtClean="0">
                    <a:latin typeface="Times New Roman" panose="02020603050405020304" pitchFamily="18" charset="0"/>
                    <a:cs typeface="Times New Roman" panose="02020603050405020304" pitchFamily="18" charset="0"/>
                  </a:rPr>
                  <a:t>, тогда ∆</a:t>
                </a:r>
                <a:r>
                  <a:rPr lang="en-US" sz="1800" dirty="0" smtClean="0">
                    <a:latin typeface="Times New Roman" panose="02020603050405020304" pitchFamily="18" charset="0"/>
                    <a:cs typeface="Times New Roman" panose="02020603050405020304" pitchFamily="18" charset="0"/>
                  </a:rPr>
                  <a:t> MNC</a:t>
                </a:r>
                <a:r>
                  <a:rPr lang="ru-RU" sz="1800" dirty="0" smtClean="0">
                    <a:latin typeface="Times New Roman" panose="02020603050405020304" pitchFamily="18" charset="0"/>
                    <a:cs typeface="Times New Roman" panose="02020603050405020304" pitchFamily="18" charset="0"/>
                  </a:rPr>
                  <a:t> - прямоугольный.</a:t>
                </a:r>
                <a:endParaRPr lang="ru-RU" sz="1800" dirty="0">
                  <a:latin typeface="Times New Roman" panose="02020603050405020304" pitchFamily="18" charset="0"/>
                  <a:cs typeface="Times New Roman" panose="02020603050405020304" pitchFamily="18" charset="0"/>
                </a:endParaRPr>
              </a:p>
              <a:p>
                <a:pPr>
                  <a:buNone/>
                </a:pPr>
                <a:r>
                  <a:rPr lang="ru-RU" sz="1800" dirty="0">
                    <a:latin typeface="Times New Roman" panose="02020603050405020304" pitchFamily="18" charset="0"/>
                    <a:cs typeface="Times New Roman" panose="02020603050405020304" pitchFamily="18" charset="0"/>
                  </a:rPr>
                  <a:t>3</a:t>
                </a:r>
                <a:r>
                  <a:rPr lang="ru-RU" sz="1800" dirty="0" smtClean="0">
                    <a:latin typeface="Times New Roman" panose="02020603050405020304" pitchFamily="18" charset="0"/>
                    <a:cs typeface="Times New Roman" panose="02020603050405020304" pitchFamily="18" charset="0"/>
                  </a:rPr>
                  <a:t>.</a:t>
                </a:r>
                <a:r>
                  <a:rPr lang="en-US" sz="1800" dirty="0" smtClean="0">
                    <a:latin typeface="Times New Roman" panose="02020603050405020304" pitchFamily="18" charset="0"/>
                    <a:cs typeface="Times New Roman" panose="02020603050405020304" pitchFamily="18" charset="0"/>
                  </a:rPr>
                  <a:t/>
                </a:r>
                <a:r>
                  <a:rPr lang="ru-RU" sz="1800" dirty="0" smtClean="0">
                    <a:latin typeface="Times New Roman" panose="02020603050405020304" pitchFamily="18" charset="0"/>
                    <a:cs typeface="Times New Roman" panose="02020603050405020304" pitchFamily="18" charset="0"/>
                  </a:rPr>
                  <a:t>Треугольники </a:t>
                </a:r>
                <a:r>
                  <a:rPr lang="en-US" sz="1800" dirty="0" smtClean="0">
                    <a:latin typeface="Times New Roman" panose="02020603050405020304" pitchFamily="18" charset="0"/>
                    <a:cs typeface="Times New Roman" panose="02020603050405020304" pitchFamily="18" charset="0"/>
                  </a:rPr>
                  <a:t>MNC </a:t>
                </a:r>
                <a:r>
                  <a:rPr lang="ru-RU" sz="1800" dirty="0" smtClean="0">
                    <a:latin typeface="Times New Roman" panose="02020603050405020304" pitchFamily="18" charset="0"/>
                    <a:cs typeface="Times New Roman" panose="02020603050405020304" pitchFamily="18" charset="0"/>
                  </a:rPr>
                  <a:t>и </a:t>
                </a:r>
                <a:r>
                  <a:rPr lang="en-US" sz="1800" dirty="0" smtClean="0">
                    <a:latin typeface="Times New Roman" panose="02020603050405020304" pitchFamily="18" charset="0"/>
                    <a:cs typeface="Times New Roman" panose="02020603050405020304" pitchFamily="18" charset="0"/>
                  </a:rPr>
                  <a:t>BFC </a:t>
                </a:r>
                <a:r>
                  <a:rPr lang="ru-RU" sz="1800" dirty="0" smtClean="0">
                    <a:latin typeface="Times New Roman" panose="02020603050405020304" pitchFamily="18" charset="0"/>
                    <a:cs typeface="Times New Roman" panose="02020603050405020304" pitchFamily="18" charset="0"/>
                  </a:rPr>
                  <a:t>подобны по первому признаку подобия, тогда:</a:t>
                </a:r>
              </a:p>
              <a:p>
                <a:pPr marL="365125" indent="1790700">
                  <a:buNone/>
                </a:pPr>
                <a14:m>
                  <m:oMath xmlns:m="http://schemas.openxmlformats.org/officeDocument/2006/math">
                    <m:f>
                      <m:fPr>
                        <m:ctrlPr>
                          <a:rPr lang="ru-RU" i="1" smtClean="0">
                            <a:latin typeface="Cambria Math"/>
                            <a:cs typeface="Times New Roman" panose="02020603050405020304" pitchFamily="18" charset="0"/>
                          </a:rPr>
                        </m:ctrlPr>
                      </m:fPr>
                      <m:num>
                        <m:r>
                          <a:rPr lang="en-US" b="0" i="1" smtClean="0">
                            <a:latin typeface="Cambria Math"/>
                            <a:cs typeface="Times New Roman" panose="02020603050405020304" pitchFamily="18" charset="0"/>
                          </a:rPr>
                          <m:t>𝑀𝐶</m:t>
                        </m:r>
                      </m:num>
                      <m:den>
                        <m:r>
                          <a:rPr lang="en-US" b="0" i="1" smtClean="0">
                            <a:latin typeface="Cambria Math"/>
                            <a:cs typeface="Times New Roman" panose="02020603050405020304" pitchFamily="18" charset="0"/>
                          </a:rPr>
                          <m:t>𝐵𝐶</m:t>
                        </m:r>
                      </m:den>
                    </m:f>
                  </m:oMath>
                </a14:m>
                <a:r>
                  <a:rPr lang="ru-RU" dirty="0" smtClean="0">
                    <a:latin typeface="Times New Roman" panose="02020603050405020304" pitchFamily="18" charset="0"/>
                    <a:cs typeface="Times New Roman" panose="02020603050405020304" pitchFamily="18" charset="0"/>
                  </a:rPr>
                  <a:t/>
                </a:r>
                <a:r>
                  <a:rPr lang="en-US" dirty="0" smtClean="0">
                    <a:latin typeface="Times New Roman" panose="02020603050405020304" pitchFamily="18" charset="0"/>
                    <a:cs typeface="Times New Roman" panose="02020603050405020304" pitchFamily="18" charset="0"/>
                  </a:rPr>
                  <a:t>=</a:t>
                </a:r>
                <a:r>
                  <a:rPr lang="ru-RU" dirty="0" smtClean="0">
                    <a:latin typeface="Times New Roman" panose="02020603050405020304" pitchFamily="18" charset="0"/>
                    <a:cs typeface="Times New Roman" panose="02020603050405020304" pitchFamily="18" charset="0"/>
                  </a:rPr>
                  <a:t/>
                </a:r>
                <a14:m>
                  <m:oMath xmlns:m="http://schemas.openxmlformats.org/officeDocument/2006/math">
                    <m:f>
                      <m:fPr>
                        <m:ctrlPr>
                          <a:rPr lang="en-US" i="1" dirty="0" smtClean="0">
                            <a:latin typeface="Cambria Math"/>
                            <a:cs typeface="Times New Roman" panose="02020603050405020304" pitchFamily="18" charset="0"/>
                          </a:rPr>
                        </m:ctrlPr>
                      </m:fPr>
                      <m:num>
                        <m:r>
                          <a:rPr lang="en-US" b="0" i="1" dirty="0" smtClean="0">
                            <a:latin typeface="Cambria Math"/>
                            <a:cs typeface="Times New Roman" panose="02020603050405020304" pitchFamily="18" charset="0"/>
                          </a:rPr>
                          <m:t>𝑀𝑁</m:t>
                        </m:r>
                      </m:num>
                      <m:den>
                        <m:r>
                          <a:rPr lang="en-US" b="0" i="1" dirty="0" smtClean="0">
                            <a:latin typeface="Cambria Math"/>
                            <a:cs typeface="Times New Roman" panose="02020603050405020304" pitchFamily="18" charset="0"/>
                          </a:rPr>
                          <m:t>𝐵𝐹</m:t>
                        </m:r>
                      </m:den>
                    </m:f>
                  </m:oMath>
                </a14:m>
                <a:r>
                  <a:rPr lang="en-US" sz="1800" dirty="0" smtClean="0">
                    <a:latin typeface="Times New Roman" panose="02020603050405020304" pitchFamily="18" charset="0"/>
                    <a:cs typeface="Times New Roman" panose="02020603050405020304" pitchFamily="18" charset="0"/>
                  </a:rPr>
                  <a:t/>
                </a:r>
                <a:r>
                  <a:rPr lang="ru-RU" sz="1800" dirty="0" smtClean="0">
                    <a:latin typeface="Times New Roman" panose="02020603050405020304" pitchFamily="18" charset="0"/>
                    <a:cs typeface="Times New Roman" panose="02020603050405020304" pitchFamily="18" charset="0"/>
                  </a:rPr>
                  <a:t>или </a:t>
                </a:r>
                <a14:m>
                  <m:oMath xmlns:m="http://schemas.openxmlformats.org/officeDocument/2006/math">
                    <m:f>
                      <m:fPr>
                        <m:ctrlPr>
                          <a:rPr lang="ru-RU" i="1">
                            <a:latin typeface="Cambria Math"/>
                            <a:cs typeface="Times New Roman" panose="02020603050405020304" pitchFamily="18" charset="0"/>
                          </a:rPr>
                        </m:ctrlPr>
                      </m:fPr>
                      <m:num>
                        <m:r>
                          <a:rPr lang="ru-RU" b="0" i="1" smtClean="0">
                            <a:latin typeface="Cambria Math"/>
                            <a:cs typeface="Times New Roman" panose="02020603050405020304" pitchFamily="18" charset="0"/>
                          </a:rPr>
                          <m:t>17</m:t>
                        </m:r>
                        <m:r>
                          <a:rPr lang="ru-RU" b="0" i="1" smtClean="0">
                            <a:latin typeface="Cambria Math"/>
                            <a:cs typeface="Times New Roman" panose="02020603050405020304" pitchFamily="18" charset="0"/>
                          </a:rPr>
                          <m:t> </m:t>
                        </m:r>
                      </m:num>
                      <m:den>
                        <m:r>
                          <a:rPr lang="ru-RU" b="0" i="1" smtClean="0">
                            <a:latin typeface="Cambria Math"/>
                            <a:cs typeface="Times New Roman" panose="02020603050405020304" pitchFamily="18" charset="0"/>
                          </a:rPr>
                          <m:t>34</m:t>
                        </m:r>
                      </m:den>
                    </m:f>
                    <m:r>
                      <a:rPr lang="ru-RU" b="0" i="1" smtClean="0">
                        <a:latin typeface="Cambria Math"/>
                        <a:cs typeface="Times New Roman" panose="02020603050405020304" pitchFamily="18" charset="0"/>
                      </a:rPr>
                      <m:t> </m:t>
                    </m:r>
                  </m:oMath>
                </a14:m>
                <a:r>
                  <a:rPr lang="en-US" dirty="0">
                    <a:latin typeface="Times New Roman" panose="02020603050405020304" pitchFamily="18" charset="0"/>
                    <a:cs typeface="Times New Roman" panose="02020603050405020304" pitchFamily="18" charset="0"/>
                  </a:rPr>
                  <a:t>=</a:t>
                </a:r>
                <a:r>
                  <a:rPr lang="ru-RU" dirty="0" smtClean="0">
                    <a:latin typeface="Times New Roman" panose="02020603050405020304" pitchFamily="18" charset="0"/>
                    <a:cs typeface="Times New Roman" panose="02020603050405020304" pitchFamily="18" charset="0"/>
                  </a:rPr>
                  <a:t/>
                </a:r>
                <a14:m>
                  <m:oMath xmlns:m="http://schemas.openxmlformats.org/officeDocument/2006/math">
                    <m:f>
                      <m:fPr>
                        <m:ctrlPr>
                          <a:rPr lang="en-US" i="1" dirty="0">
                            <a:latin typeface="Cambria Math"/>
                            <a:cs typeface="Times New Roman" panose="02020603050405020304" pitchFamily="18" charset="0"/>
                          </a:rPr>
                        </m:ctrlPr>
                      </m:fPr>
                      <m:num>
                        <m:r>
                          <a:rPr lang="ru-RU" b="0" i="1" dirty="0" smtClean="0">
                            <a:latin typeface="Cambria Math"/>
                            <a:cs typeface="Times New Roman" panose="02020603050405020304" pitchFamily="18" charset="0"/>
                          </a:rPr>
                          <m:t>8</m:t>
                        </m:r>
                      </m:num>
                      <m:den>
                        <m:r>
                          <a:rPr lang="en-US" i="1" dirty="0">
                            <a:latin typeface="Cambria Math"/>
                            <a:cs typeface="Times New Roman" panose="02020603050405020304" pitchFamily="18" charset="0"/>
                          </a:rPr>
                          <m:t>𝐵𝐹</m:t>
                        </m:r>
                      </m:den>
                    </m:f>
                  </m:oMath>
                </a14:m>
                <a:r>
                  <a:rPr lang="ru-RU" sz="1800" dirty="0" smtClean="0">
                    <a:latin typeface="Times New Roman" panose="02020603050405020304" pitchFamily="18" charset="0"/>
                    <a:cs typeface="Times New Roman" panose="02020603050405020304" pitchFamily="18" charset="0"/>
                  </a:rPr>
                  <a:t> , откуда </a:t>
                </a:r>
                <a:r>
                  <a:rPr lang="en-US" sz="1800" dirty="0" smtClean="0">
                    <a:latin typeface="Times New Roman" panose="02020603050405020304" pitchFamily="18" charset="0"/>
                    <a:cs typeface="Times New Roman" panose="02020603050405020304" pitchFamily="18" charset="0"/>
                  </a:rPr>
                  <a:t>BF = 16.</a:t>
                </a:r>
                <a:endParaRPr lang="ru-RU" sz="1800" dirty="0">
                  <a:latin typeface="Times New Roman" panose="02020603050405020304" pitchFamily="18" charset="0"/>
                  <a:cs typeface="Times New Roman" panose="02020603050405020304" pitchFamily="18" charset="0"/>
                </a:endParaRPr>
              </a:p>
              <a:p>
                <a:pPr>
                  <a:buNone/>
                </a:pPr>
                <a:r>
                  <a:rPr lang="en-US" sz="1800" dirty="0" smtClean="0">
                    <a:latin typeface="Times New Roman" panose="02020603050405020304" pitchFamily="18" charset="0"/>
                    <a:cs typeface="Times New Roman" panose="02020603050405020304" pitchFamily="18" charset="0"/>
                  </a:rPr>
                  <a:t>4</a:t>
                </a:r>
                <a:r>
                  <a:rPr lang="ru-RU" sz="1800" dirty="0" smtClean="0">
                    <a:latin typeface="Times New Roman" panose="02020603050405020304" pitchFamily="18" charset="0"/>
                    <a:cs typeface="Times New Roman" panose="02020603050405020304" pitchFamily="18" charset="0"/>
                  </a:rPr>
                  <a:t>.</a:t>
                </a:r>
                <a:r>
                  <a:rPr lang="en-US" sz="1800" dirty="0" smtClean="0">
                    <a:latin typeface="Times New Roman" panose="02020603050405020304" pitchFamily="18" charset="0"/>
                    <a:cs typeface="Times New Roman" panose="02020603050405020304" pitchFamily="18" charset="0"/>
                  </a:rPr>
                  <a:t> S </a:t>
                </a:r>
                <a:r>
                  <a:rPr lang="en-US" sz="1800" baseline="-25000" dirty="0">
                    <a:latin typeface="Times New Roman" panose="02020603050405020304" pitchFamily="18" charset="0"/>
                    <a:cs typeface="Times New Roman" panose="02020603050405020304" pitchFamily="18" charset="0"/>
                  </a:rPr>
                  <a:t>ABC</a:t>
                </a:r>
                <a:r>
                  <a:rPr lang="en-US" sz="1800" dirty="0">
                    <a:latin typeface="Times New Roman" panose="02020603050405020304" pitchFamily="18" charset="0"/>
                    <a:cs typeface="Times New Roman" panose="02020603050405020304" pitchFamily="18" charset="0"/>
                  </a:rPr>
                  <a:t> =</a:t>
                </a:r>
                <a:r>
                  <a:rPr lang="ru-RU" sz="1800" dirty="0">
                    <a:cs typeface="Times New Roman" pitchFamily="18" charset="0"/>
                  </a:rPr>
                  <a:t/>
                </a:r>
                <a14:m>
                  <m:oMath xmlns:m="http://schemas.openxmlformats.org/officeDocument/2006/math">
                    <m:f>
                      <m:fPr>
                        <m:ctrlPr>
                          <a:rPr lang="ru-RU" sz="1800" i="1">
                            <a:latin typeface="Cambria Math"/>
                            <a:cs typeface="Times New Roman" pitchFamily="18" charset="0"/>
                          </a:rPr>
                        </m:ctrlPr>
                      </m:fPr>
                      <m:num>
                        <m:r>
                          <a:rPr lang="ru-RU" sz="1800" i="1">
                            <a:latin typeface="Cambria Math"/>
                            <a:cs typeface="Times New Roman" pitchFamily="18" charset="0"/>
                          </a:rPr>
                          <m:t>1</m:t>
                        </m:r>
                      </m:num>
                      <m:den>
                        <m:r>
                          <a:rPr lang="ru-RU" sz="1800" i="1">
                            <a:latin typeface="Cambria Math"/>
                            <a:cs typeface="Times New Roman" pitchFamily="18" charset="0"/>
                          </a:rPr>
                          <m:t>2</m:t>
                        </m:r>
                      </m:den>
                    </m:f>
                  </m:oMath>
                </a14:m>
                <a:r>
                  <a:rPr lang="en-US" sz="1800" dirty="0">
                    <a:latin typeface="Times New Roman" pitchFamily="18" charset="0"/>
                    <a:cs typeface="Times New Roman" pitchFamily="18" charset="0"/>
                  </a:rPr>
                  <a:t> ∙ AC</a:t>
                </a:r>
                <a:r>
                  <a:rPr lang="ru-RU" sz="1800" dirty="0">
                    <a:latin typeface="Times New Roman" pitchFamily="18" charset="0"/>
                    <a:cs typeface="Times New Roman" pitchFamily="18" charset="0"/>
                  </a:rPr>
                  <a:t/>
                </a:r>
                <a:r>
                  <a:rPr lang="en-US" sz="1800" dirty="0">
                    <a:latin typeface="Times New Roman" pitchFamily="18" charset="0"/>
                    <a:cs typeface="Times New Roman" pitchFamily="18" charset="0"/>
                  </a:rPr>
                  <a:t>∙</a:t>
                </a:r>
                <a:r>
                  <a:rPr lang="ru-RU" sz="1800" dirty="0">
                    <a:latin typeface="Times New Roman" pitchFamily="18" charset="0"/>
                    <a:cs typeface="Times New Roman" pitchFamily="18" charset="0"/>
                  </a:rPr>
                  <a:t/>
                </a:r>
                <a:r>
                  <a:rPr lang="en-US" sz="1800" dirty="0">
                    <a:latin typeface="Times New Roman" pitchFamily="18" charset="0"/>
                    <a:cs typeface="Times New Roman" pitchFamily="18" charset="0"/>
                  </a:rPr>
                  <a:t>BF </a:t>
                </a:r>
                <a:r>
                  <a:rPr lang="en-US" sz="1800" dirty="0" smtClean="0">
                    <a:latin typeface="Times New Roman" panose="02020603050405020304" pitchFamily="18" charset="0"/>
                    <a:cs typeface="Times New Roman" panose="02020603050405020304" pitchFamily="18" charset="0"/>
                  </a:rPr>
                  <a:t>= 320 </a:t>
                </a:r>
                <a:r>
                  <a:rPr lang="en-US" sz="1800" dirty="0">
                    <a:latin typeface="Times New Roman" pitchFamily="18" charset="0"/>
                    <a:cs typeface="Times New Roman" pitchFamily="18" charset="0"/>
                  </a:rPr>
                  <a:t>c</a:t>
                </a:r>
                <a:r>
                  <a:rPr lang="ru-RU" sz="1800" dirty="0" smtClean="0">
                    <a:latin typeface="Times New Roman" pitchFamily="18" charset="0"/>
                    <a:cs typeface="Times New Roman" pitchFamily="18" charset="0"/>
                  </a:rPr>
                  <a:t>м</a:t>
                </a:r>
                <a:r>
                  <a:rPr lang="ru-RU" sz="1800" baseline="30000" dirty="0" smtClean="0">
                    <a:latin typeface="Times New Roman" pitchFamily="18" charset="0"/>
                    <a:cs typeface="Times New Roman" pitchFamily="18" charset="0"/>
                  </a:rPr>
                  <a:t>2</a:t>
                </a:r>
                <a:r>
                  <a:rPr lang="en-US" sz="1800" dirty="0" smtClean="0">
                    <a:latin typeface="Times New Roman" panose="02020603050405020304" pitchFamily="18" charset="0"/>
                    <a:cs typeface="Times New Roman" panose="02020603050405020304" pitchFamily="18" charset="0"/>
                  </a:rPr>
                  <a:t>.</a:t>
                </a:r>
                <a:endParaRPr lang="en-US" sz="1800" dirty="0">
                  <a:latin typeface="Times New Roman" panose="02020603050405020304" pitchFamily="18" charset="0"/>
                  <a:cs typeface="Times New Roman" panose="02020603050405020304" pitchFamily="18" charset="0"/>
                </a:endParaRPr>
              </a:p>
              <a:p>
                <a:pPr marL="0" indent="0">
                  <a:lnSpc>
                    <a:spcPct val="150000"/>
                  </a:lnSpc>
                  <a:spcBef>
                    <a:spcPts val="0"/>
                  </a:spcBef>
                  <a:buNone/>
                </a:pPr>
                <a:r>
                  <a:rPr lang="ru-RU" sz="1800" dirty="0" smtClean="0">
                    <a:latin typeface="Times New Roman" pitchFamily="18" charset="0"/>
                    <a:cs typeface="Times New Roman" pitchFamily="18" charset="0"/>
                  </a:rPr>
                  <a:t/>
                </a:r>
                <a:endParaRPr lang="en-US" sz="1800" dirty="0" smtClean="0">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
                </a:r>
                <a:endParaRPr lang="ru-RU" sz="1800" dirty="0">
                  <a:latin typeface="Times New Roman" pitchFamily="18" charset="0"/>
                  <a:cs typeface="Times New Roman" pitchFamily="18" charset="0"/>
                </a:endParaRPr>
              </a:p>
            </p:txBody>
          </p:sp>
        </mc:Choice>
        <mc:Fallback>
          <p:sp>
            <p:nvSpPr>
              <p:cNvPr id="3" name="Содержимое 2"/>
              <p:cNvSpPr>
                <a:spLocks noGrp="1" noRot="1" noChangeAspect="1" noMove="1" noResize="1" noEditPoints="1" noAdjustHandles="1" noChangeArrowheads="1" noChangeShapeType="1" noTextEdit="1"/>
              </p:cNvSpPr>
              <p:nvPr>
                <p:ph sz="half" idx="1"/>
              </p:nvPr>
            </p:nvSpPr>
            <p:spPr>
              <a:xfrm>
                <a:off x="21122" y="1124744"/>
                <a:ext cx="9015373" cy="5616624"/>
              </a:xfrm>
              <a:blipFill rotWithShape="1">
                <a:blip r:embed="rId3" cstate="print"/>
                <a:stretch>
                  <a:fillRect t="-543"/>
                </a:stretch>
              </a:blipFill>
            </p:spPr>
            <p:txBody>
              <a:bodyPr/>
              <a:lstStyle/>
              <a:p>
                <a:r>
                  <a:rPr lang="ru-RU">
                    <a:noFill/>
                  </a:rPr>
                  <a:t> </a:t>
                </a:r>
              </a:p>
            </p:txBody>
          </p:sp>
        </mc:Fallback>
      </mc:AlternateContent>
      <p:cxnSp>
        <p:nvCxnSpPr>
          <p:cNvPr id="14" name="Прямая соединительная линия 13"/>
          <p:cNvCxnSpPr/>
          <p:nvPr/>
        </p:nvCxnSpPr>
        <p:spPr>
          <a:xfrm flipH="1">
            <a:off x="2521877" y="4500570"/>
            <a:ext cx="692801" cy="1541988"/>
          </a:xfrm>
          <a:prstGeom prst="line">
            <a:avLst/>
          </a:prstGeom>
        </p:spPr>
        <p:style>
          <a:lnRef idx="1">
            <a:schemeClr val="dk1"/>
          </a:lnRef>
          <a:fillRef idx="0">
            <a:schemeClr val="dk1"/>
          </a:fillRef>
          <a:effectRef idx="0">
            <a:schemeClr val="dk1"/>
          </a:effectRef>
          <a:fontRef idx="minor">
            <a:schemeClr val="tx1"/>
          </a:fontRef>
        </p:style>
      </p:cxnSp>
      <p:cxnSp>
        <p:nvCxnSpPr>
          <p:cNvPr id="16" name="Прямая соединительная линия 15"/>
          <p:cNvCxnSpPr/>
          <p:nvPr/>
        </p:nvCxnSpPr>
        <p:spPr>
          <a:xfrm>
            <a:off x="3218782" y="4510150"/>
            <a:ext cx="1878967" cy="1524835"/>
          </a:xfrm>
          <a:prstGeom prst="line">
            <a:avLst/>
          </a:prstGeom>
        </p:spPr>
        <p:style>
          <a:lnRef idx="1">
            <a:schemeClr val="dk1"/>
          </a:lnRef>
          <a:fillRef idx="0">
            <a:schemeClr val="dk1"/>
          </a:fillRef>
          <a:effectRef idx="0">
            <a:schemeClr val="dk1"/>
          </a:effectRef>
          <a:fontRef idx="minor">
            <a:schemeClr val="tx1"/>
          </a:fontRef>
        </p:style>
      </p:cxnSp>
      <p:cxnSp>
        <p:nvCxnSpPr>
          <p:cNvPr id="18" name="Прямая соединительная линия 17"/>
          <p:cNvCxnSpPr/>
          <p:nvPr/>
        </p:nvCxnSpPr>
        <p:spPr>
          <a:xfrm>
            <a:off x="2525981" y="6036039"/>
            <a:ext cx="2571768" cy="1588"/>
          </a:xfrm>
          <a:prstGeom prst="line">
            <a:avLst/>
          </a:prstGeom>
        </p:spPr>
        <p:style>
          <a:lnRef idx="1">
            <a:schemeClr val="dk1"/>
          </a:lnRef>
          <a:fillRef idx="0">
            <a:schemeClr val="dk1"/>
          </a:fillRef>
          <a:effectRef idx="0">
            <a:schemeClr val="dk1"/>
          </a:effectRef>
          <a:fontRef idx="minor">
            <a:schemeClr val="tx1"/>
          </a:fontRef>
        </p:style>
      </p:cxnSp>
      <p:cxnSp>
        <p:nvCxnSpPr>
          <p:cNvPr id="20" name="Прямая соединительная линия 19"/>
          <p:cNvCxnSpPr/>
          <p:nvPr/>
        </p:nvCxnSpPr>
        <p:spPr>
          <a:xfrm flipH="1">
            <a:off x="4154161" y="5271564"/>
            <a:ext cx="1588" cy="756170"/>
          </a:xfrm>
          <a:prstGeom prst="line">
            <a:avLst/>
          </a:prstGeom>
        </p:spPr>
        <p:style>
          <a:lnRef idx="1">
            <a:schemeClr val="dk1"/>
          </a:lnRef>
          <a:fillRef idx="0">
            <a:schemeClr val="dk1"/>
          </a:fillRef>
          <a:effectRef idx="0">
            <a:schemeClr val="dk1"/>
          </a:effectRef>
          <a:fontRef idx="minor">
            <a:schemeClr val="tx1"/>
          </a:fontRef>
        </p:style>
      </p:cxnSp>
      <p:sp>
        <p:nvSpPr>
          <p:cNvPr id="21" name="Прямоугольник 20"/>
          <p:cNvSpPr/>
          <p:nvPr/>
        </p:nvSpPr>
        <p:spPr>
          <a:xfrm>
            <a:off x="2214546" y="6052543"/>
            <a:ext cx="340158" cy="369332"/>
          </a:xfrm>
          <a:prstGeom prst="rect">
            <a:avLst/>
          </a:prstGeom>
        </p:spPr>
        <p:txBody>
          <a:bodyPr wrap="none">
            <a:spAutoFit/>
          </a:bodyPr>
          <a:lstStyle/>
          <a:p>
            <a:r>
              <a:rPr lang="ru-RU" dirty="0" smtClean="0"/>
              <a:t>А</a:t>
            </a:r>
            <a:endParaRPr lang="ru-RU" dirty="0"/>
          </a:p>
        </p:txBody>
      </p:sp>
      <p:sp>
        <p:nvSpPr>
          <p:cNvPr id="22" name="Прямоугольник 21"/>
          <p:cNvSpPr/>
          <p:nvPr/>
        </p:nvSpPr>
        <p:spPr>
          <a:xfrm>
            <a:off x="4100219" y="4926115"/>
            <a:ext cx="399468" cy="369332"/>
          </a:xfrm>
          <a:prstGeom prst="rect">
            <a:avLst/>
          </a:prstGeom>
        </p:spPr>
        <p:txBody>
          <a:bodyPr wrap="none">
            <a:spAutoFit/>
          </a:bodyPr>
          <a:lstStyle/>
          <a:p>
            <a:r>
              <a:rPr lang="en-US" dirty="0" smtClean="0"/>
              <a:t>M</a:t>
            </a:r>
            <a:endParaRPr lang="ru-RU" dirty="0"/>
          </a:p>
        </p:txBody>
      </p:sp>
      <p:sp>
        <p:nvSpPr>
          <p:cNvPr id="819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13" name="TextBox 12"/>
          <p:cNvSpPr txBox="1"/>
          <p:nvPr/>
        </p:nvSpPr>
        <p:spPr>
          <a:xfrm>
            <a:off x="4144864" y="6042558"/>
            <a:ext cx="286546" cy="369332"/>
          </a:xfrm>
          <a:prstGeom prst="rect">
            <a:avLst/>
          </a:prstGeom>
          <a:noFill/>
        </p:spPr>
        <p:txBody>
          <a:bodyPr wrap="square" rtlCol="0">
            <a:spAutoFit/>
          </a:bodyPr>
          <a:lstStyle/>
          <a:p>
            <a:r>
              <a:rPr lang="en-US" dirty="0" smtClean="0"/>
              <a:t>N</a:t>
            </a:r>
            <a:endParaRPr lang="ru-RU" dirty="0"/>
          </a:p>
        </p:txBody>
      </p:sp>
      <p:sp>
        <p:nvSpPr>
          <p:cNvPr id="34" name="Прямоугольник 33"/>
          <p:cNvSpPr/>
          <p:nvPr/>
        </p:nvSpPr>
        <p:spPr>
          <a:xfrm>
            <a:off x="3011980" y="4087252"/>
            <a:ext cx="335348" cy="369332"/>
          </a:xfrm>
          <a:prstGeom prst="rect">
            <a:avLst/>
          </a:prstGeom>
        </p:spPr>
        <p:txBody>
          <a:bodyPr wrap="none">
            <a:spAutoFit/>
          </a:bodyPr>
          <a:lstStyle/>
          <a:p>
            <a:r>
              <a:rPr lang="ru-RU" dirty="0" smtClean="0"/>
              <a:t>В</a:t>
            </a:r>
            <a:endParaRPr lang="ru-RU" dirty="0"/>
          </a:p>
        </p:txBody>
      </p:sp>
      <p:cxnSp>
        <p:nvCxnSpPr>
          <p:cNvPr id="31" name="Соединительная линия уступом 30"/>
          <p:cNvCxnSpPr>
            <a:endCxn id="13" idx="0"/>
          </p:cNvCxnSpPr>
          <p:nvPr/>
        </p:nvCxnSpPr>
        <p:spPr>
          <a:xfrm>
            <a:off x="4154161" y="5928902"/>
            <a:ext cx="133976" cy="113656"/>
          </a:xfrm>
          <a:prstGeom prst="bentConnector2">
            <a:avLst/>
          </a:prstGeom>
        </p:spPr>
        <p:style>
          <a:lnRef idx="1">
            <a:schemeClr val="dk1"/>
          </a:lnRef>
          <a:fillRef idx="0">
            <a:schemeClr val="dk1"/>
          </a:fillRef>
          <a:effectRef idx="0">
            <a:schemeClr val="dk1"/>
          </a:effectRef>
          <a:fontRef idx="minor">
            <a:schemeClr val="tx1"/>
          </a:fontRef>
        </p:style>
      </p:cxnSp>
      <p:sp>
        <p:nvSpPr>
          <p:cNvPr id="44" name="Прямоугольник 43"/>
          <p:cNvSpPr/>
          <p:nvPr/>
        </p:nvSpPr>
        <p:spPr>
          <a:xfrm>
            <a:off x="5047714" y="6023817"/>
            <a:ext cx="332142" cy="369332"/>
          </a:xfrm>
          <a:prstGeom prst="rect">
            <a:avLst/>
          </a:prstGeom>
        </p:spPr>
        <p:txBody>
          <a:bodyPr wrap="none">
            <a:spAutoFit/>
          </a:bodyPr>
          <a:lstStyle/>
          <a:p>
            <a:r>
              <a:rPr lang="ru-RU" dirty="0"/>
              <a:t>С</a:t>
            </a:r>
          </a:p>
        </p:txBody>
      </p:sp>
      <p:cxnSp>
        <p:nvCxnSpPr>
          <p:cNvPr id="40" name="Прямая соединительная линия 39"/>
          <p:cNvCxnSpPr>
            <a:endCxn id="70" idx="0"/>
          </p:cNvCxnSpPr>
          <p:nvPr/>
        </p:nvCxnSpPr>
        <p:spPr>
          <a:xfrm>
            <a:off x="3214678" y="4515783"/>
            <a:ext cx="0" cy="1536760"/>
          </a:xfrm>
          <a:prstGeom prst="line">
            <a:avLst/>
          </a:prstGeom>
        </p:spPr>
        <p:style>
          <a:lnRef idx="1">
            <a:schemeClr val="dk1"/>
          </a:lnRef>
          <a:fillRef idx="0">
            <a:schemeClr val="dk1"/>
          </a:fillRef>
          <a:effectRef idx="0">
            <a:schemeClr val="dk1"/>
          </a:effectRef>
          <a:fontRef idx="minor">
            <a:schemeClr val="tx1"/>
          </a:fontRef>
        </p:style>
      </p:cxnSp>
      <p:cxnSp>
        <p:nvCxnSpPr>
          <p:cNvPr id="47" name="Прямая соединительная линия 46"/>
          <p:cNvCxnSpPr/>
          <p:nvPr/>
        </p:nvCxnSpPr>
        <p:spPr>
          <a:xfrm>
            <a:off x="4155749" y="5285200"/>
            <a:ext cx="0" cy="767343"/>
          </a:xfrm>
          <a:prstGeom prst="line">
            <a:avLst/>
          </a:prstGeom>
        </p:spPr>
        <p:style>
          <a:lnRef idx="1">
            <a:schemeClr val="dk1"/>
          </a:lnRef>
          <a:fillRef idx="0">
            <a:schemeClr val="dk1"/>
          </a:fillRef>
          <a:effectRef idx="0">
            <a:schemeClr val="dk1"/>
          </a:effectRef>
          <a:fontRef idx="minor">
            <a:schemeClr val="tx1"/>
          </a:fontRef>
        </p:style>
      </p:cxnSp>
      <p:sp>
        <p:nvSpPr>
          <p:cNvPr id="58" name="Дуга 57"/>
          <p:cNvSpPr/>
          <p:nvPr/>
        </p:nvSpPr>
        <p:spPr>
          <a:xfrm rot="16465124">
            <a:off x="4782994" y="5904194"/>
            <a:ext cx="270865" cy="239243"/>
          </a:xfrm>
          <a:prstGeom prst="arc">
            <a:avLst>
              <a:gd name="adj1" fmla="val 15180645"/>
              <a:gd name="adj2" fmla="val 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ru-RU"/>
          </a:p>
        </p:txBody>
      </p:sp>
      <p:cxnSp>
        <p:nvCxnSpPr>
          <p:cNvPr id="51" name="Прямая соединительная линия 50"/>
          <p:cNvCxnSpPr/>
          <p:nvPr/>
        </p:nvCxnSpPr>
        <p:spPr>
          <a:xfrm flipH="1">
            <a:off x="3635896" y="4797152"/>
            <a:ext cx="171864" cy="188552"/>
          </a:xfrm>
          <a:prstGeom prst="line">
            <a:avLst/>
          </a:prstGeom>
        </p:spPr>
        <p:style>
          <a:lnRef idx="1">
            <a:schemeClr val="dk1"/>
          </a:lnRef>
          <a:fillRef idx="0">
            <a:schemeClr val="dk1"/>
          </a:fillRef>
          <a:effectRef idx="0">
            <a:schemeClr val="dk1"/>
          </a:effectRef>
          <a:fontRef idx="minor">
            <a:schemeClr val="tx1"/>
          </a:fontRef>
        </p:style>
      </p:cxnSp>
      <p:cxnSp>
        <p:nvCxnSpPr>
          <p:cNvPr id="61" name="Прямая соединительная линия 60"/>
          <p:cNvCxnSpPr/>
          <p:nvPr/>
        </p:nvCxnSpPr>
        <p:spPr>
          <a:xfrm flipH="1">
            <a:off x="4572000" y="5572888"/>
            <a:ext cx="171864" cy="188552"/>
          </a:xfrm>
          <a:prstGeom prst="line">
            <a:avLst/>
          </a:prstGeom>
        </p:spPr>
        <p:style>
          <a:lnRef idx="1">
            <a:schemeClr val="dk1"/>
          </a:lnRef>
          <a:fillRef idx="0">
            <a:schemeClr val="dk1"/>
          </a:fillRef>
          <a:effectRef idx="0">
            <a:schemeClr val="dk1"/>
          </a:effectRef>
          <a:fontRef idx="minor">
            <a:schemeClr val="tx1"/>
          </a:fontRef>
        </p:style>
      </p:cxnSp>
      <p:sp>
        <p:nvSpPr>
          <p:cNvPr id="70" name="Прямоугольник 69"/>
          <p:cNvSpPr/>
          <p:nvPr/>
        </p:nvSpPr>
        <p:spPr>
          <a:xfrm>
            <a:off x="3047004" y="6052543"/>
            <a:ext cx="335348" cy="369332"/>
          </a:xfrm>
          <a:prstGeom prst="rect">
            <a:avLst/>
          </a:prstGeom>
        </p:spPr>
        <p:txBody>
          <a:bodyPr wrap="none">
            <a:spAutoFit/>
          </a:bodyPr>
          <a:lstStyle/>
          <a:p>
            <a:r>
              <a:rPr lang="en-US" dirty="0" smtClean="0"/>
              <a:t>F</a:t>
            </a:r>
            <a:endParaRPr lang="ru-RU" dirty="0"/>
          </a:p>
        </p:txBody>
      </p:sp>
      <p:cxnSp>
        <p:nvCxnSpPr>
          <p:cNvPr id="41" name="Соединительная линия уступом 40"/>
          <p:cNvCxnSpPr/>
          <p:nvPr/>
        </p:nvCxnSpPr>
        <p:spPr>
          <a:xfrm>
            <a:off x="3213352" y="5910161"/>
            <a:ext cx="133976" cy="113656"/>
          </a:xfrm>
          <a:prstGeom prst="bentConnector2">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37104105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28600"/>
            <a:ext cx="8729078" cy="824136"/>
          </a:xfrm>
        </p:spPr>
        <p:txBody>
          <a:bodyPr>
            <a:normAutofit/>
          </a:bodyPr>
          <a:lstStyle/>
          <a:p>
            <a:r>
              <a:rPr lang="ru-RU" sz="3200" b="1" dirty="0" smtClean="0">
                <a:latin typeface="Times New Roman" panose="02020603050405020304" pitchFamily="18" charset="0"/>
                <a:cs typeface="Times New Roman" panose="02020603050405020304" pitchFamily="18" charset="0"/>
              </a:rPr>
              <a:t>Решение. Способ </a:t>
            </a:r>
            <a:r>
              <a:rPr lang="en-US" sz="3200" b="1" dirty="0" smtClean="0">
                <a:latin typeface="Times New Roman" panose="02020603050405020304" pitchFamily="18" charset="0"/>
                <a:cs typeface="Times New Roman" panose="02020603050405020304" pitchFamily="18" charset="0"/>
              </a:rPr>
              <a:t>7</a:t>
            </a:r>
            <a:endParaRPr lang="ru-RU" sz="3200" b="1"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xmlns="" Requires="a14">
          <p:sp>
            <p:nvSpPr>
              <p:cNvPr id="3" name="Содержимое 2"/>
              <p:cNvSpPr>
                <a:spLocks noGrp="1"/>
              </p:cNvSpPr>
              <p:nvPr>
                <p:ph sz="half" idx="1"/>
              </p:nvPr>
            </p:nvSpPr>
            <p:spPr>
              <a:xfrm>
                <a:off x="21122" y="1124744"/>
                <a:ext cx="9015373" cy="5616624"/>
              </a:xfrm>
            </p:spPr>
            <p:txBody>
              <a:bodyPr>
                <a:noAutofit/>
              </a:bodyPr>
              <a:lstStyle/>
              <a:p>
                <a:pPr>
                  <a:buNone/>
                </a:pPr>
                <a:r>
                  <a:rPr lang="ru-RU" sz="1800" dirty="0" smtClean="0">
                    <a:latin typeface="Times New Roman" pitchFamily="18" charset="0"/>
                    <a:cs typeface="Times New Roman" pitchFamily="18" charset="0"/>
                  </a:rPr>
                  <a:t>1.</a:t>
                </a:r>
                <a:r>
                  <a:rPr lang="en-US" sz="1800" dirty="0" smtClean="0">
                    <a:latin typeface="Times New Roman" pitchFamily="18" charset="0"/>
                    <a:cs typeface="Times New Roman" pitchFamily="18" charset="0"/>
                  </a:rPr>
                  <a:t/>
                </a:r>
                <a:r>
                  <a:rPr lang="ru-RU" sz="1800" dirty="0" smtClean="0">
                    <a:latin typeface="Times New Roman" pitchFamily="18" charset="0"/>
                    <a:cs typeface="Times New Roman" pitchFamily="18" charset="0"/>
                  </a:rPr>
                  <a:t>Введём </a:t>
                </a:r>
                <a:r>
                  <a:rPr lang="ru-RU" sz="1800" dirty="0">
                    <a:latin typeface="Times New Roman" pitchFamily="18" charset="0"/>
                    <a:cs typeface="Times New Roman" pitchFamily="18" charset="0"/>
                  </a:rPr>
                  <a:t>прямоугольную систему координат так, чтобы </a:t>
                </a:r>
                <a:r>
                  <a:rPr lang="en-US" sz="1800" dirty="0">
                    <a:latin typeface="Times New Roman" pitchFamily="18" charset="0"/>
                    <a:cs typeface="Times New Roman" pitchFamily="18" charset="0"/>
                  </a:rPr>
                  <a:t>F(0</a:t>
                </a:r>
                <a:r>
                  <a:rPr lang="ru-RU" sz="1800" dirty="0">
                    <a:latin typeface="Times New Roman" pitchFamily="18" charset="0"/>
                    <a:cs typeface="Times New Roman" pitchFamily="18" charset="0"/>
                  </a:rPr>
                  <a:t>;0</a:t>
                </a:r>
                <a:r>
                  <a:rPr lang="ru-RU" sz="1800" dirty="0" smtClean="0">
                    <a:latin typeface="Times New Roman" pitchFamily="18" charset="0"/>
                    <a:cs typeface="Times New Roman" pitchFamily="18" charset="0"/>
                  </a:rPr>
                  <a:t>),</a:t>
                </a:r>
                <a:r>
                  <a:rPr lang="en-US" sz="1800" dirty="0" smtClean="0">
                    <a:latin typeface="Times New Roman" pitchFamily="18" charset="0"/>
                    <a:cs typeface="Times New Roman" pitchFamily="18" charset="0"/>
                  </a:rPr>
                  <a:t/>
                </a:r>
                <a:r>
                  <a:rPr lang="ru-RU" sz="1800" dirty="0" smtClean="0">
                    <a:latin typeface="Times New Roman" pitchFamily="18" charset="0"/>
                    <a:cs typeface="Times New Roman" pitchFamily="18" charset="0"/>
                  </a:rPr>
                  <a:t>ось </a:t>
                </a:r>
                <a:r>
                  <a:rPr lang="ru-RU" sz="1800" dirty="0">
                    <a:latin typeface="Times New Roman" pitchFamily="18" charset="0"/>
                    <a:cs typeface="Times New Roman" pitchFamily="18" charset="0"/>
                  </a:rPr>
                  <a:t>О</a:t>
                </a:r>
                <a:r>
                  <a:rPr lang="en-US" sz="1800" dirty="0">
                    <a:latin typeface="Times New Roman" pitchFamily="18" charset="0"/>
                    <a:cs typeface="Times New Roman" pitchFamily="18" charset="0"/>
                  </a:rPr>
                  <a:t>x </a:t>
                </a:r>
                <a:r>
                  <a:rPr lang="ru-RU" sz="1800" dirty="0">
                    <a:latin typeface="Times New Roman" pitchFamily="18" charset="0"/>
                    <a:cs typeface="Times New Roman" pitchFamily="18" charset="0"/>
                  </a:rPr>
                  <a:t>проведём через </a:t>
                </a:r>
                <a:r>
                  <a:rPr lang="en-US" sz="1800" dirty="0">
                    <a:latin typeface="Times New Roman" pitchFamily="18" charset="0"/>
                    <a:cs typeface="Times New Roman" pitchFamily="18" charset="0"/>
                  </a:rPr>
                  <a:t>FC</a:t>
                </a:r>
                <a:r>
                  <a:rPr lang="ru-RU" sz="1800" dirty="0">
                    <a:latin typeface="Times New Roman" pitchFamily="18" charset="0"/>
                    <a:cs typeface="Times New Roman" pitchFamily="18" charset="0"/>
                  </a:rPr>
                  <a:t>, ось </a:t>
                </a:r>
                <a:r>
                  <a:rPr lang="ru-RU" sz="1800" dirty="0" err="1">
                    <a:latin typeface="Times New Roman" pitchFamily="18" charset="0"/>
                    <a:cs typeface="Times New Roman" pitchFamily="18" charset="0"/>
                  </a:rPr>
                  <a:t>Оу</a:t>
                </a:r>
                <a:r>
                  <a:rPr lang="ru-RU" sz="1800" dirty="0">
                    <a:latin typeface="Times New Roman" pitchFamily="18" charset="0"/>
                    <a:cs typeface="Times New Roman" pitchFamily="18" charset="0"/>
                  </a:rPr>
                  <a:t> через</a:t>
                </a:r>
                <a:r>
                  <a:rPr lang="en-US" sz="1800" dirty="0">
                    <a:latin typeface="Times New Roman" pitchFamily="18" charset="0"/>
                    <a:cs typeface="Times New Roman" pitchFamily="18" charset="0"/>
                  </a:rPr>
                  <a:t> FB.</a:t>
                </a:r>
              </a:p>
              <a:p>
                <a:pPr>
                  <a:buNone/>
                </a:pPr>
                <a:r>
                  <a:rPr lang="en-US" sz="1800" dirty="0">
                    <a:latin typeface="Times New Roman" pitchFamily="18" charset="0"/>
                    <a:cs typeface="Times New Roman" pitchFamily="18" charset="0"/>
                  </a:rPr>
                  <a:t>2</a:t>
                </a:r>
                <a:r>
                  <a:rPr lang="en-US"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В(0;у),</a:t>
                </a:r>
                <a:r>
                  <a:rPr lang="en-US" sz="1800" dirty="0" smtClean="0">
                    <a:latin typeface="Times New Roman" pitchFamily="18" charset="0"/>
                    <a:cs typeface="Times New Roman" pitchFamily="18" charset="0"/>
                  </a:rPr>
                  <a:t/>
                </a:r>
                <a:r>
                  <a:rPr lang="ru-RU" sz="1800" dirty="0" smtClean="0">
                    <a:latin typeface="Times New Roman" pitchFamily="18" charset="0"/>
                    <a:cs typeface="Times New Roman" pitchFamily="18" charset="0"/>
                  </a:rPr>
                  <a:t>тогда</a:t>
                </a:r>
                <a:r>
                  <a:rPr lang="en-US" sz="1800" dirty="0" smtClean="0">
                    <a:latin typeface="Times New Roman" pitchFamily="18" charset="0"/>
                    <a:cs typeface="Times New Roman" pitchFamily="18" charset="0"/>
                  </a:rPr>
                  <a:t> BF = y</a:t>
                </a:r>
                <a:r>
                  <a:rPr lang="en-US" sz="1800" dirty="0">
                    <a:latin typeface="Times New Roman" pitchFamily="18" charset="0"/>
                    <a:cs typeface="Times New Roman" pitchFamily="18" charset="0"/>
                  </a:rPr>
                  <a:t>.</a:t>
                </a:r>
              </a:p>
              <a:p>
                <a:pPr>
                  <a:buNone/>
                </a:pPr>
                <a:r>
                  <a:rPr lang="en-US" sz="1800" dirty="0">
                    <a:latin typeface="Times New Roman" pitchFamily="18" charset="0"/>
                    <a:cs typeface="Times New Roman" pitchFamily="18" charset="0"/>
                  </a:rPr>
                  <a:t>3.</a:t>
                </a:r>
                <a:r>
                  <a:rPr lang="ru-RU" sz="1800" dirty="0">
                    <a:latin typeface="Times New Roman" pitchFamily="18" charset="0"/>
                    <a:cs typeface="Times New Roman" pitchFamily="18" charset="0"/>
                  </a:rPr>
                  <a:t>Треугольники ВМЕ и МС</a:t>
                </a:r>
                <a:r>
                  <a:rPr lang="en-US" sz="1800" dirty="0" smtClean="0">
                    <a:latin typeface="Times New Roman" pitchFamily="18" charset="0"/>
                    <a:cs typeface="Times New Roman" pitchFamily="18" charset="0"/>
                  </a:rPr>
                  <a:t>N </a:t>
                </a:r>
                <a:r>
                  <a:rPr lang="ru-RU" sz="1800" dirty="0" smtClean="0">
                    <a:latin typeface="Times New Roman" pitchFamily="18" charset="0"/>
                    <a:cs typeface="Times New Roman" pitchFamily="18" charset="0"/>
                  </a:rPr>
                  <a:t>равны </a:t>
                </a:r>
                <a:r>
                  <a:rPr lang="ru-RU" sz="1800" dirty="0">
                    <a:latin typeface="Times New Roman" pitchFamily="18" charset="0"/>
                    <a:cs typeface="Times New Roman" pitchFamily="18" charset="0"/>
                  </a:rPr>
                  <a:t>и </a:t>
                </a:r>
                <a:r>
                  <a:rPr lang="en-US" sz="1800" dirty="0">
                    <a:latin typeface="Times New Roman" pitchFamily="18" charset="0"/>
                    <a:cs typeface="Times New Roman" pitchFamily="18" charset="0"/>
                  </a:rPr>
                  <a:t>MEFN –</a:t>
                </a:r>
                <a:r>
                  <a:rPr lang="ru-RU" sz="1800" dirty="0">
                    <a:latin typeface="Times New Roman" pitchFamily="18" charset="0"/>
                    <a:cs typeface="Times New Roman" pitchFamily="18" charset="0"/>
                  </a:rPr>
                  <a:t> прямоугольник, тогда </a:t>
                </a:r>
                <a:endParaRPr lang="en-US" sz="1800" dirty="0" smtClean="0">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М(х</a:t>
                </a:r>
                <a:r>
                  <a:rPr lang="ru-RU" sz="1800" dirty="0">
                    <a:latin typeface="Times New Roman" pitchFamily="18" charset="0"/>
                    <a:cs typeface="Times New Roman" pitchFamily="18" charset="0"/>
                  </a:rPr>
                  <a:t>; </a:t>
                </a:r>
                <a14:m>
                  <m:oMath xmlns:m="http://schemas.openxmlformats.org/officeDocument/2006/math">
                    <m:f>
                      <m:fPr>
                        <m:ctrlPr>
                          <a:rPr lang="ru-RU" sz="1800" i="1" smtClean="0">
                            <a:latin typeface="Cambria Math"/>
                            <a:cs typeface="Times New Roman" pitchFamily="18" charset="0"/>
                          </a:rPr>
                        </m:ctrlPr>
                      </m:fPr>
                      <m:num>
                        <m:r>
                          <m:rPr>
                            <m:nor/>
                          </m:rPr>
                          <a:rPr lang="ru-RU" sz="1800" dirty="0">
                            <a:latin typeface="Times New Roman" pitchFamily="18" charset="0"/>
                            <a:cs typeface="Times New Roman" pitchFamily="18" charset="0"/>
                          </a:rPr>
                          <m:t>у</m:t>
                        </m:r>
                      </m:num>
                      <m:den>
                        <m:r>
                          <m:rPr>
                            <m:nor/>
                          </m:rPr>
                          <a:rPr lang="ru-RU" sz="1800" dirty="0">
                            <a:latin typeface="Times New Roman" pitchFamily="18" charset="0"/>
                            <a:cs typeface="Times New Roman" pitchFamily="18" charset="0"/>
                          </a:rPr>
                          <m:t>2</m:t>
                        </m:r>
                      </m:den>
                    </m:f>
                  </m:oMath>
                </a14:m>
                <a:r>
                  <a:rPr lang="ru-RU" sz="1800" dirty="0">
                    <a:latin typeface="Times New Roman" pitchFamily="18" charset="0"/>
                    <a:cs typeface="Times New Roman" pitchFamily="18" charset="0"/>
                  </a:rPr>
                  <a:t>),</a:t>
                </a:r>
                <a:r>
                  <a:rPr lang="en-US" sz="1800" dirty="0" smtClean="0">
                    <a:latin typeface="Times New Roman" pitchFamily="18" charset="0"/>
                    <a:cs typeface="Times New Roman" pitchFamily="18" charset="0"/>
                  </a:rPr>
                  <a:t/>
                </a:r>
                <a:r>
                  <a:rPr lang="ru-RU" sz="1800" dirty="0">
                    <a:latin typeface="Times New Roman" pitchFamily="18" charset="0"/>
                    <a:cs typeface="Times New Roman" pitchFamily="18" charset="0"/>
                  </a:rPr>
                  <a:t>но </a:t>
                </a:r>
                <a:r>
                  <a:rPr lang="en-US" sz="1800" dirty="0" smtClean="0">
                    <a:latin typeface="Times New Roman" pitchFamily="18" charset="0"/>
                    <a:cs typeface="Times New Roman" pitchFamily="18" charset="0"/>
                  </a:rPr>
                  <a:t>MN = 8</a:t>
                </a:r>
                <a:r>
                  <a:rPr lang="ru-RU" sz="1800" dirty="0">
                    <a:latin typeface="Times New Roman" pitchFamily="18" charset="0"/>
                    <a:cs typeface="Times New Roman" pitchFamily="18" charset="0"/>
                  </a:rPr>
                  <a:t>, тогда </a:t>
                </a:r>
                <a14:m>
                  <m:oMath xmlns:m="http://schemas.openxmlformats.org/officeDocument/2006/math">
                    <m:f>
                      <m:fPr>
                        <m:ctrlPr>
                          <a:rPr lang="ru-RU" sz="1800" i="1">
                            <a:latin typeface="Cambria Math"/>
                            <a:cs typeface="Times New Roman" pitchFamily="18" charset="0"/>
                          </a:rPr>
                        </m:ctrlPr>
                      </m:fPr>
                      <m:num>
                        <m:r>
                          <m:rPr>
                            <m:nor/>
                          </m:rPr>
                          <a:rPr lang="ru-RU" sz="1800" dirty="0">
                            <a:latin typeface="Times New Roman" pitchFamily="18" charset="0"/>
                            <a:cs typeface="Times New Roman" pitchFamily="18" charset="0"/>
                          </a:rPr>
                          <m:t>у</m:t>
                        </m:r>
                      </m:num>
                      <m:den>
                        <m:r>
                          <m:rPr>
                            <m:nor/>
                          </m:rPr>
                          <a:rPr lang="ru-RU" sz="1800" dirty="0">
                            <a:latin typeface="Times New Roman" pitchFamily="18" charset="0"/>
                            <a:cs typeface="Times New Roman" pitchFamily="18" charset="0"/>
                          </a:rPr>
                          <m:t>2</m:t>
                        </m:r>
                      </m:den>
                    </m:f>
                  </m:oMath>
                </a14:m>
                <a:r>
                  <a:rPr lang="en-US" sz="1800" dirty="0" smtClean="0">
                    <a:latin typeface="Times New Roman" pitchFamily="18" charset="0"/>
                    <a:cs typeface="Times New Roman" pitchFamily="18" charset="0"/>
                  </a:rPr>
                  <a:t/>
                </a:r>
                <a:r>
                  <a:rPr lang="ru-RU" sz="1800" dirty="0" smtClean="0">
                    <a:latin typeface="Times New Roman" pitchFamily="18" charset="0"/>
                    <a:cs typeface="Times New Roman" pitchFamily="18" charset="0"/>
                  </a:rPr>
                  <a:t>=</a:t>
                </a:r>
                <a:r>
                  <a:rPr lang="en-US" sz="1800" dirty="0" smtClean="0">
                    <a:latin typeface="Times New Roman" pitchFamily="18" charset="0"/>
                    <a:cs typeface="Times New Roman" pitchFamily="18" charset="0"/>
                  </a:rPr>
                  <a:t/>
                </a:r>
                <a:r>
                  <a:rPr lang="ru-RU" sz="1800" dirty="0" smtClean="0">
                    <a:latin typeface="Times New Roman" pitchFamily="18" charset="0"/>
                    <a:cs typeface="Times New Roman" pitchFamily="18" charset="0"/>
                  </a:rPr>
                  <a:t>8 </a:t>
                </a:r>
                <a:r>
                  <a:rPr lang="ru-RU" sz="1800" dirty="0">
                    <a:latin typeface="Times New Roman" pitchFamily="18" charset="0"/>
                    <a:cs typeface="Times New Roman" pitchFamily="18" charset="0"/>
                  </a:rPr>
                  <a:t>и </a:t>
                </a:r>
                <a:r>
                  <a:rPr lang="ru-RU" sz="1800" dirty="0" smtClean="0">
                    <a:latin typeface="Times New Roman" pitchFamily="18" charset="0"/>
                    <a:cs typeface="Times New Roman" pitchFamily="18" charset="0"/>
                  </a:rPr>
                  <a:t>у</a:t>
                </a:r>
                <a:r>
                  <a:rPr lang="en-US" sz="1800" dirty="0" smtClean="0">
                    <a:latin typeface="Times New Roman" pitchFamily="18" charset="0"/>
                    <a:cs typeface="Times New Roman" pitchFamily="18" charset="0"/>
                  </a:rPr>
                  <a:t/>
                </a:r>
                <a:r>
                  <a:rPr lang="ru-RU" sz="1800" dirty="0" smtClean="0">
                    <a:latin typeface="Times New Roman" pitchFamily="18" charset="0"/>
                    <a:cs typeface="Times New Roman" pitchFamily="18" charset="0"/>
                  </a:rPr>
                  <a:t>=</a:t>
                </a:r>
                <a:r>
                  <a:rPr lang="en-US" sz="1800" dirty="0" smtClean="0">
                    <a:latin typeface="Times New Roman" pitchFamily="18" charset="0"/>
                    <a:cs typeface="Times New Roman" pitchFamily="18" charset="0"/>
                  </a:rPr>
                  <a:t/>
                </a:r>
                <a:r>
                  <a:rPr lang="ru-RU" sz="1800" dirty="0" smtClean="0">
                    <a:latin typeface="Times New Roman" pitchFamily="18" charset="0"/>
                    <a:cs typeface="Times New Roman" pitchFamily="18" charset="0"/>
                  </a:rPr>
                  <a:t>16,</a:t>
                </a:r>
                <a:r>
                  <a:rPr lang="en-US" sz="1800" dirty="0" smtClean="0">
                    <a:latin typeface="Times New Roman" pitchFamily="18" charset="0"/>
                    <a:cs typeface="Times New Roman" pitchFamily="18" charset="0"/>
                  </a:rPr>
                  <a:t/>
                </a:r>
                <a:r>
                  <a:rPr lang="ru-RU" sz="1800" dirty="0" smtClean="0">
                    <a:latin typeface="Times New Roman" pitchFamily="18" charset="0"/>
                    <a:cs typeface="Times New Roman" pitchFamily="18" charset="0"/>
                  </a:rPr>
                  <a:t>т.е.</a:t>
                </a:r>
                <a:r>
                  <a:rPr lang="en-US" sz="1800" dirty="0" smtClean="0">
                    <a:latin typeface="Times New Roman" pitchFamily="18" charset="0"/>
                    <a:cs typeface="Times New Roman" pitchFamily="18" charset="0"/>
                  </a:rPr>
                  <a:t> BF = 16</a:t>
                </a:r>
                <a:r>
                  <a:rPr lang="en-US" sz="1800" dirty="0">
                    <a:latin typeface="Times New Roman" pitchFamily="18" charset="0"/>
                    <a:cs typeface="Times New Roman" pitchFamily="18" charset="0"/>
                  </a:rPr>
                  <a:t>.</a:t>
                </a:r>
              </a:p>
              <a:p>
                <a:pPr>
                  <a:buNone/>
                </a:pPr>
                <a:r>
                  <a:rPr lang="en-US" sz="1800" dirty="0" smtClean="0">
                    <a:latin typeface="Times New Roman" panose="02020603050405020304" pitchFamily="18" charset="0"/>
                    <a:cs typeface="Times New Roman" panose="02020603050405020304" pitchFamily="18" charset="0"/>
                  </a:rPr>
                  <a:t>4</a:t>
                </a:r>
                <a:r>
                  <a:rPr lang="ru-RU" sz="1800" dirty="0" smtClean="0">
                    <a:latin typeface="Times New Roman" panose="02020603050405020304" pitchFamily="18" charset="0"/>
                    <a:cs typeface="Times New Roman" panose="02020603050405020304" pitchFamily="18" charset="0"/>
                  </a:rPr>
                  <a:t>.</a:t>
                </a:r>
                <a:r>
                  <a:rPr lang="en-US" sz="1800" dirty="0" smtClean="0">
                    <a:latin typeface="Times New Roman" panose="02020603050405020304" pitchFamily="18" charset="0"/>
                    <a:cs typeface="Times New Roman" panose="02020603050405020304" pitchFamily="18" charset="0"/>
                  </a:rPr>
                  <a:t> S </a:t>
                </a:r>
                <a:r>
                  <a:rPr lang="en-US" sz="1800" baseline="-25000" dirty="0">
                    <a:latin typeface="Times New Roman" panose="02020603050405020304" pitchFamily="18" charset="0"/>
                    <a:cs typeface="Times New Roman" panose="02020603050405020304" pitchFamily="18" charset="0"/>
                  </a:rPr>
                  <a:t>ABC</a:t>
                </a:r>
                <a:r>
                  <a:rPr lang="en-US" sz="1800" dirty="0">
                    <a:latin typeface="Times New Roman" panose="02020603050405020304" pitchFamily="18" charset="0"/>
                    <a:cs typeface="Times New Roman" panose="02020603050405020304" pitchFamily="18" charset="0"/>
                  </a:rPr>
                  <a:t> =</a:t>
                </a:r>
                <a:r>
                  <a:rPr lang="ru-RU" sz="1800" dirty="0">
                    <a:cs typeface="Times New Roman" pitchFamily="18" charset="0"/>
                  </a:rPr>
                  <a:t/>
                </a:r>
                <a14:m>
                  <m:oMath xmlns:m="http://schemas.openxmlformats.org/officeDocument/2006/math">
                    <m:f>
                      <m:fPr>
                        <m:ctrlPr>
                          <a:rPr lang="ru-RU" sz="1800" i="1">
                            <a:latin typeface="Cambria Math"/>
                            <a:cs typeface="Times New Roman" pitchFamily="18" charset="0"/>
                          </a:rPr>
                        </m:ctrlPr>
                      </m:fPr>
                      <m:num>
                        <m:r>
                          <a:rPr lang="ru-RU" sz="1800" i="1">
                            <a:latin typeface="Cambria Math"/>
                            <a:cs typeface="Times New Roman" pitchFamily="18" charset="0"/>
                          </a:rPr>
                          <m:t>1</m:t>
                        </m:r>
                      </m:num>
                      <m:den>
                        <m:r>
                          <a:rPr lang="ru-RU" sz="1800" i="1">
                            <a:latin typeface="Cambria Math"/>
                            <a:cs typeface="Times New Roman" pitchFamily="18" charset="0"/>
                          </a:rPr>
                          <m:t>2</m:t>
                        </m:r>
                      </m:den>
                    </m:f>
                  </m:oMath>
                </a14:m>
                <a:r>
                  <a:rPr lang="en-US" sz="1800" dirty="0">
                    <a:latin typeface="Times New Roman" pitchFamily="18" charset="0"/>
                    <a:cs typeface="Times New Roman" pitchFamily="18" charset="0"/>
                  </a:rPr>
                  <a:t> ∙ AC</a:t>
                </a:r>
                <a:r>
                  <a:rPr lang="ru-RU" sz="1800" dirty="0">
                    <a:latin typeface="Times New Roman" pitchFamily="18" charset="0"/>
                    <a:cs typeface="Times New Roman" pitchFamily="18" charset="0"/>
                  </a:rPr>
                  <a:t/>
                </a:r>
                <a:r>
                  <a:rPr lang="en-US" sz="1800" dirty="0">
                    <a:latin typeface="Times New Roman" pitchFamily="18" charset="0"/>
                    <a:cs typeface="Times New Roman" pitchFamily="18" charset="0"/>
                  </a:rPr>
                  <a:t>∙</a:t>
                </a:r>
                <a:r>
                  <a:rPr lang="ru-RU" sz="1800" dirty="0">
                    <a:latin typeface="Times New Roman" pitchFamily="18" charset="0"/>
                    <a:cs typeface="Times New Roman" pitchFamily="18" charset="0"/>
                  </a:rPr>
                  <a:t/>
                </a:r>
                <a:r>
                  <a:rPr lang="en-US" sz="1800" dirty="0">
                    <a:latin typeface="Times New Roman" pitchFamily="18" charset="0"/>
                    <a:cs typeface="Times New Roman" pitchFamily="18" charset="0"/>
                  </a:rPr>
                  <a:t>BF </a:t>
                </a:r>
                <a:r>
                  <a:rPr lang="en-US" sz="1800" dirty="0" smtClean="0">
                    <a:latin typeface="Times New Roman" panose="02020603050405020304" pitchFamily="18" charset="0"/>
                    <a:cs typeface="Times New Roman" panose="02020603050405020304" pitchFamily="18" charset="0"/>
                  </a:rPr>
                  <a:t>= 320 </a:t>
                </a:r>
                <a:r>
                  <a:rPr lang="en-US" sz="1800" dirty="0">
                    <a:latin typeface="Times New Roman" pitchFamily="18" charset="0"/>
                    <a:cs typeface="Times New Roman" pitchFamily="18" charset="0"/>
                  </a:rPr>
                  <a:t>c</a:t>
                </a:r>
                <a:r>
                  <a:rPr lang="ru-RU" sz="1800" dirty="0" smtClean="0">
                    <a:latin typeface="Times New Roman" pitchFamily="18" charset="0"/>
                    <a:cs typeface="Times New Roman" pitchFamily="18" charset="0"/>
                  </a:rPr>
                  <a:t>м</a:t>
                </a:r>
                <a:r>
                  <a:rPr lang="ru-RU" sz="1800" baseline="30000" dirty="0" smtClean="0">
                    <a:latin typeface="Times New Roman" pitchFamily="18" charset="0"/>
                    <a:cs typeface="Times New Roman" pitchFamily="18" charset="0"/>
                  </a:rPr>
                  <a:t>2</a:t>
                </a:r>
                <a:r>
                  <a:rPr lang="en-US" sz="1800" dirty="0" smtClean="0">
                    <a:latin typeface="Times New Roman" panose="02020603050405020304" pitchFamily="18" charset="0"/>
                    <a:cs typeface="Times New Roman" panose="02020603050405020304" pitchFamily="18" charset="0"/>
                  </a:rPr>
                  <a:t>.</a:t>
                </a:r>
                <a:endParaRPr lang="en-US" sz="1800" dirty="0">
                  <a:latin typeface="Times New Roman" panose="02020603050405020304" pitchFamily="18" charset="0"/>
                  <a:cs typeface="Times New Roman" panose="02020603050405020304" pitchFamily="18" charset="0"/>
                </a:endParaRPr>
              </a:p>
              <a:p>
                <a:pPr marL="0" indent="0">
                  <a:lnSpc>
                    <a:spcPct val="150000"/>
                  </a:lnSpc>
                  <a:spcBef>
                    <a:spcPts val="0"/>
                  </a:spcBef>
                  <a:buNone/>
                </a:pPr>
                <a:r>
                  <a:rPr lang="ru-RU" sz="1800" dirty="0" smtClean="0">
                    <a:latin typeface="Times New Roman" pitchFamily="18" charset="0"/>
                    <a:cs typeface="Times New Roman" pitchFamily="18" charset="0"/>
                  </a:rPr>
                  <a:t/>
                </a:r>
                <a:endParaRPr lang="en-US" sz="1800" dirty="0" smtClean="0">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
                </a:r>
                <a:endParaRPr lang="ru-RU" sz="1800" dirty="0">
                  <a:latin typeface="Times New Roman" pitchFamily="18" charset="0"/>
                  <a:cs typeface="Times New Roman" pitchFamily="18" charset="0"/>
                </a:endParaRPr>
              </a:p>
            </p:txBody>
          </p:sp>
        </mc:Choice>
        <mc:Fallback>
          <p:sp>
            <p:nvSpPr>
              <p:cNvPr id="3" name="Содержимое 2"/>
              <p:cNvSpPr>
                <a:spLocks noGrp="1" noRot="1" noChangeAspect="1" noMove="1" noResize="1" noEditPoints="1" noAdjustHandles="1" noChangeArrowheads="1" noChangeShapeType="1" noTextEdit="1"/>
              </p:cNvSpPr>
              <p:nvPr>
                <p:ph sz="half" idx="1"/>
              </p:nvPr>
            </p:nvSpPr>
            <p:spPr>
              <a:xfrm>
                <a:off x="21122" y="1124744"/>
                <a:ext cx="9015373" cy="5616624"/>
              </a:xfrm>
              <a:blipFill rotWithShape="1">
                <a:blip r:embed="rId3" cstate="print"/>
                <a:stretch>
                  <a:fillRect t="-543"/>
                </a:stretch>
              </a:blipFill>
            </p:spPr>
            <p:txBody>
              <a:bodyPr/>
              <a:lstStyle/>
              <a:p>
                <a:r>
                  <a:rPr lang="ru-RU">
                    <a:noFill/>
                  </a:rPr>
                  <a:t> </a:t>
                </a:r>
              </a:p>
            </p:txBody>
          </p:sp>
        </mc:Fallback>
      </mc:AlternateContent>
      <p:cxnSp>
        <p:nvCxnSpPr>
          <p:cNvPr id="14" name="Прямая соединительная линия 13"/>
          <p:cNvCxnSpPr/>
          <p:nvPr/>
        </p:nvCxnSpPr>
        <p:spPr>
          <a:xfrm flipH="1">
            <a:off x="2521877" y="4500570"/>
            <a:ext cx="692801" cy="1541988"/>
          </a:xfrm>
          <a:prstGeom prst="line">
            <a:avLst/>
          </a:prstGeom>
        </p:spPr>
        <p:style>
          <a:lnRef idx="1">
            <a:schemeClr val="dk1"/>
          </a:lnRef>
          <a:fillRef idx="0">
            <a:schemeClr val="dk1"/>
          </a:fillRef>
          <a:effectRef idx="0">
            <a:schemeClr val="dk1"/>
          </a:effectRef>
          <a:fontRef idx="minor">
            <a:schemeClr val="tx1"/>
          </a:fontRef>
        </p:style>
      </p:cxnSp>
      <p:cxnSp>
        <p:nvCxnSpPr>
          <p:cNvPr id="16" name="Прямая соединительная линия 15"/>
          <p:cNvCxnSpPr/>
          <p:nvPr/>
        </p:nvCxnSpPr>
        <p:spPr>
          <a:xfrm>
            <a:off x="3218782" y="4510150"/>
            <a:ext cx="1878967" cy="1524835"/>
          </a:xfrm>
          <a:prstGeom prst="line">
            <a:avLst/>
          </a:prstGeom>
        </p:spPr>
        <p:style>
          <a:lnRef idx="1">
            <a:schemeClr val="dk1"/>
          </a:lnRef>
          <a:fillRef idx="0">
            <a:schemeClr val="dk1"/>
          </a:fillRef>
          <a:effectRef idx="0">
            <a:schemeClr val="dk1"/>
          </a:effectRef>
          <a:fontRef idx="minor">
            <a:schemeClr val="tx1"/>
          </a:fontRef>
        </p:style>
      </p:cxnSp>
      <p:cxnSp>
        <p:nvCxnSpPr>
          <p:cNvPr id="18" name="Прямая соединительная линия 17"/>
          <p:cNvCxnSpPr/>
          <p:nvPr/>
        </p:nvCxnSpPr>
        <p:spPr>
          <a:xfrm>
            <a:off x="2525981" y="6036039"/>
            <a:ext cx="3126139" cy="16504"/>
          </a:xfrm>
          <a:prstGeom prst="line">
            <a:avLst/>
          </a:prstGeom>
          <a:ln>
            <a:headEnd type="arrow" w="med" len="med"/>
            <a:tailEnd type="arrow" w="med" len="med"/>
          </a:ln>
        </p:spPr>
        <p:style>
          <a:lnRef idx="1">
            <a:schemeClr val="dk1"/>
          </a:lnRef>
          <a:fillRef idx="0">
            <a:schemeClr val="dk1"/>
          </a:fillRef>
          <a:effectRef idx="0">
            <a:schemeClr val="dk1"/>
          </a:effectRef>
          <a:fontRef idx="minor">
            <a:schemeClr val="tx1"/>
          </a:fontRef>
        </p:style>
      </p:cxnSp>
      <p:cxnSp>
        <p:nvCxnSpPr>
          <p:cNvPr id="20" name="Прямая соединительная линия 19"/>
          <p:cNvCxnSpPr/>
          <p:nvPr/>
        </p:nvCxnSpPr>
        <p:spPr>
          <a:xfrm flipH="1">
            <a:off x="4154161" y="5271564"/>
            <a:ext cx="1588" cy="756170"/>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21" name="Прямоугольник 20"/>
          <p:cNvSpPr/>
          <p:nvPr/>
        </p:nvSpPr>
        <p:spPr>
          <a:xfrm>
            <a:off x="2214546" y="6052543"/>
            <a:ext cx="340158" cy="369332"/>
          </a:xfrm>
          <a:prstGeom prst="rect">
            <a:avLst/>
          </a:prstGeom>
        </p:spPr>
        <p:txBody>
          <a:bodyPr wrap="none">
            <a:spAutoFit/>
          </a:bodyPr>
          <a:lstStyle/>
          <a:p>
            <a:r>
              <a:rPr lang="ru-RU" dirty="0" smtClean="0"/>
              <a:t>А</a:t>
            </a:r>
            <a:endParaRPr lang="ru-RU" dirty="0"/>
          </a:p>
        </p:txBody>
      </p:sp>
      <p:sp>
        <p:nvSpPr>
          <p:cNvPr id="22" name="Прямоугольник 21"/>
          <p:cNvSpPr/>
          <p:nvPr/>
        </p:nvSpPr>
        <p:spPr>
          <a:xfrm>
            <a:off x="4100219" y="4926115"/>
            <a:ext cx="399468" cy="369332"/>
          </a:xfrm>
          <a:prstGeom prst="rect">
            <a:avLst/>
          </a:prstGeom>
        </p:spPr>
        <p:txBody>
          <a:bodyPr wrap="none">
            <a:spAutoFit/>
          </a:bodyPr>
          <a:lstStyle/>
          <a:p>
            <a:r>
              <a:rPr lang="en-US" dirty="0" smtClean="0"/>
              <a:t>M</a:t>
            </a:r>
            <a:endParaRPr lang="ru-RU" dirty="0"/>
          </a:p>
        </p:txBody>
      </p:sp>
      <p:sp>
        <p:nvSpPr>
          <p:cNvPr id="819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13" name="TextBox 12"/>
          <p:cNvSpPr txBox="1"/>
          <p:nvPr/>
        </p:nvSpPr>
        <p:spPr>
          <a:xfrm>
            <a:off x="4144864" y="6042558"/>
            <a:ext cx="286546" cy="369332"/>
          </a:xfrm>
          <a:prstGeom prst="rect">
            <a:avLst/>
          </a:prstGeom>
          <a:noFill/>
        </p:spPr>
        <p:txBody>
          <a:bodyPr wrap="square" rtlCol="0">
            <a:spAutoFit/>
          </a:bodyPr>
          <a:lstStyle/>
          <a:p>
            <a:r>
              <a:rPr lang="en-US" dirty="0" smtClean="0"/>
              <a:t>N</a:t>
            </a:r>
            <a:endParaRPr lang="ru-RU" dirty="0"/>
          </a:p>
        </p:txBody>
      </p:sp>
      <p:sp>
        <p:nvSpPr>
          <p:cNvPr id="34" name="Прямоугольник 33"/>
          <p:cNvSpPr/>
          <p:nvPr/>
        </p:nvSpPr>
        <p:spPr>
          <a:xfrm>
            <a:off x="3011980" y="4087252"/>
            <a:ext cx="335348" cy="369332"/>
          </a:xfrm>
          <a:prstGeom prst="rect">
            <a:avLst/>
          </a:prstGeom>
        </p:spPr>
        <p:txBody>
          <a:bodyPr wrap="none">
            <a:spAutoFit/>
          </a:bodyPr>
          <a:lstStyle/>
          <a:p>
            <a:r>
              <a:rPr lang="ru-RU" dirty="0" smtClean="0"/>
              <a:t>В</a:t>
            </a:r>
            <a:endParaRPr lang="ru-RU" dirty="0"/>
          </a:p>
        </p:txBody>
      </p:sp>
      <p:cxnSp>
        <p:nvCxnSpPr>
          <p:cNvPr id="31" name="Соединительная линия уступом 30"/>
          <p:cNvCxnSpPr>
            <a:endCxn id="13" idx="0"/>
          </p:cNvCxnSpPr>
          <p:nvPr/>
        </p:nvCxnSpPr>
        <p:spPr>
          <a:xfrm>
            <a:off x="4154161" y="5928902"/>
            <a:ext cx="133976" cy="113656"/>
          </a:xfrm>
          <a:prstGeom prst="bentConnector2">
            <a:avLst/>
          </a:prstGeom>
        </p:spPr>
        <p:style>
          <a:lnRef idx="1">
            <a:schemeClr val="dk1"/>
          </a:lnRef>
          <a:fillRef idx="0">
            <a:schemeClr val="dk1"/>
          </a:fillRef>
          <a:effectRef idx="0">
            <a:schemeClr val="dk1"/>
          </a:effectRef>
          <a:fontRef idx="minor">
            <a:schemeClr val="tx1"/>
          </a:fontRef>
        </p:style>
      </p:cxnSp>
      <p:sp>
        <p:nvSpPr>
          <p:cNvPr id="44" name="Прямоугольник 43"/>
          <p:cNvSpPr/>
          <p:nvPr/>
        </p:nvSpPr>
        <p:spPr>
          <a:xfrm>
            <a:off x="5047714" y="6023817"/>
            <a:ext cx="332142" cy="369332"/>
          </a:xfrm>
          <a:prstGeom prst="rect">
            <a:avLst/>
          </a:prstGeom>
        </p:spPr>
        <p:txBody>
          <a:bodyPr wrap="none">
            <a:spAutoFit/>
          </a:bodyPr>
          <a:lstStyle/>
          <a:p>
            <a:r>
              <a:rPr lang="ru-RU" dirty="0"/>
              <a:t>С</a:t>
            </a:r>
          </a:p>
        </p:txBody>
      </p:sp>
      <p:cxnSp>
        <p:nvCxnSpPr>
          <p:cNvPr id="40" name="Прямая соединительная линия 39"/>
          <p:cNvCxnSpPr/>
          <p:nvPr/>
        </p:nvCxnSpPr>
        <p:spPr>
          <a:xfrm>
            <a:off x="3218783" y="3861048"/>
            <a:ext cx="29593" cy="2173937"/>
          </a:xfrm>
          <a:prstGeom prst="line">
            <a:avLst/>
          </a:prstGeom>
          <a:ln>
            <a:headEnd type="arrow" w="med" len="med"/>
            <a:tailEnd type="none" w="med" len="med"/>
          </a:ln>
        </p:spPr>
        <p:style>
          <a:lnRef idx="1">
            <a:schemeClr val="dk1"/>
          </a:lnRef>
          <a:fillRef idx="0">
            <a:schemeClr val="dk1"/>
          </a:fillRef>
          <a:effectRef idx="0">
            <a:schemeClr val="dk1"/>
          </a:effectRef>
          <a:fontRef idx="minor">
            <a:schemeClr val="tx1"/>
          </a:fontRef>
        </p:style>
      </p:cxnSp>
      <p:sp>
        <p:nvSpPr>
          <p:cNvPr id="58" name="Дуга 57"/>
          <p:cNvSpPr/>
          <p:nvPr/>
        </p:nvSpPr>
        <p:spPr>
          <a:xfrm rot="16465124">
            <a:off x="4782994" y="5904194"/>
            <a:ext cx="270865" cy="239243"/>
          </a:xfrm>
          <a:prstGeom prst="arc">
            <a:avLst>
              <a:gd name="adj1" fmla="val 15180645"/>
              <a:gd name="adj2" fmla="val 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ru-RU"/>
          </a:p>
        </p:txBody>
      </p:sp>
      <p:cxnSp>
        <p:nvCxnSpPr>
          <p:cNvPr id="51" name="Прямая соединительная линия 50"/>
          <p:cNvCxnSpPr/>
          <p:nvPr/>
        </p:nvCxnSpPr>
        <p:spPr>
          <a:xfrm flipH="1">
            <a:off x="3635896" y="4797152"/>
            <a:ext cx="171864" cy="188552"/>
          </a:xfrm>
          <a:prstGeom prst="line">
            <a:avLst/>
          </a:prstGeom>
        </p:spPr>
        <p:style>
          <a:lnRef idx="1">
            <a:schemeClr val="dk1"/>
          </a:lnRef>
          <a:fillRef idx="0">
            <a:schemeClr val="dk1"/>
          </a:fillRef>
          <a:effectRef idx="0">
            <a:schemeClr val="dk1"/>
          </a:effectRef>
          <a:fontRef idx="minor">
            <a:schemeClr val="tx1"/>
          </a:fontRef>
        </p:style>
      </p:cxnSp>
      <p:cxnSp>
        <p:nvCxnSpPr>
          <p:cNvPr id="61" name="Прямая соединительная линия 60"/>
          <p:cNvCxnSpPr/>
          <p:nvPr/>
        </p:nvCxnSpPr>
        <p:spPr>
          <a:xfrm flipH="1">
            <a:off x="4572000" y="5572888"/>
            <a:ext cx="171864" cy="188552"/>
          </a:xfrm>
          <a:prstGeom prst="line">
            <a:avLst/>
          </a:prstGeom>
        </p:spPr>
        <p:style>
          <a:lnRef idx="1">
            <a:schemeClr val="dk1"/>
          </a:lnRef>
          <a:fillRef idx="0">
            <a:schemeClr val="dk1"/>
          </a:fillRef>
          <a:effectRef idx="0">
            <a:schemeClr val="dk1"/>
          </a:effectRef>
          <a:fontRef idx="minor">
            <a:schemeClr val="tx1"/>
          </a:fontRef>
        </p:style>
      </p:cxnSp>
      <p:sp>
        <p:nvSpPr>
          <p:cNvPr id="70" name="Прямоугольник 69"/>
          <p:cNvSpPr/>
          <p:nvPr/>
        </p:nvSpPr>
        <p:spPr>
          <a:xfrm>
            <a:off x="3047004" y="6052543"/>
            <a:ext cx="849913" cy="369332"/>
          </a:xfrm>
          <a:prstGeom prst="rect">
            <a:avLst/>
          </a:prstGeom>
        </p:spPr>
        <p:txBody>
          <a:bodyPr wrap="none">
            <a:spAutoFit/>
          </a:bodyPr>
          <a:lstStyle/>
          <a:p>
            <a:r>
              <a:rPr lang="en-US" dirty="0" smtClean="0"/>
              <a:t>F(0;0)</a:t>
            </a:r>
            <a:endParaRPr lang="ru-RU" dirty="0"/>
          </a:p>
        </p:txBody>
      </p:sp>
      <p:cxnSp>
        <p:nvCxnSpPr>
          <p:cNvPr id="41" name="Соединительная линия уступом 40"/>
          <p:cNvCxnSpPr/>
          <p:nvPr/>
        </p:nvCxnSpPr>
        <p:spPr>
          <a:xfrm>
            <a:off x="3252003" y="5157297"/>
            <a:ext cx="133976" cy="113656"/>
          </a:xfrm>
          <a:prstGeom prst="bentConnector2">
            <a:avLst/>
          </a:prstGeom>
        </p:spPr>
        <p:style>
          <a:lnRef idx="1">
            <a:schemeClr val="dk1"/>
          </a:lnRef>
          <a:fillRef idx="0">
            <a:schemeClr val="dk1"/>
          </a:fillRef>
          <a:effectRef idx="0">
            <a:schemeClr val="dk1"/>
          </a:effectRef>
          <a:fontRef idx="minor">
            <a:schemeClr val="tx1"/>
          </a:fontRef>
        </p:style>
      </p:cxnSp>
      <p:cxnSp>
        <p:nvCxnSpPr>
          <p:cNvPr id="26" name="Прямая соединительная линия 25"/>
          <p:cNvCxnSpPr/>
          <p:nvPr/>
        </p:nvCxnSpPr>
        <p:spPr>
          <a:xfrm flipH="1" flipV="1">
            <a:off x="3218783" y="5271564"/>
            <a:ext cx="939482" cy="23883"/>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9" name="Соединительная линия уступом 28"/>
          <p:cNvCxnSpPr/>
          <p:nvPr/>
        </p:nvCxnSpPr>
        <p:spPr>
          <a:xfrm>
            <a:off x="3280340" y="5890533"/>
            <a:ext cx="133976" cy="113656"/>
          </a:xfrm>
          <a:prstGeom prst="bentConnector2">
            <a:avLst/>
          </a:prstGeom>
        </p:spPr>
        <p:style>
          <a:lnRef idx="1">
            <a:schemeClr val="dk1"/>
          </a:lnRef>
          <a:fillRef idx="0">
            <a:schemeClr val="dk1"/>
          </a:fillRef>
          <a:effectRef idx="0">
            <a:schemeClr val="dk1"/>
          </a:effectRef>
          <a:fontRef idx="minor">
            <a:schemeClr val="tx1"/>
          </a:fontRef>
        </p:style>
      </p:cxnSp>
      <p:sp>
        <p:nvSpPr>
          <p:cNvPr id="30" name="Дуга 29"/>
          <p:cNvSpPr/>
          <p:nvPr/>
        </p:nvSpPr>
        <p:spPr>
          <a:xfrm rot="16465124">
            <a:off x="3826671" y="5124981"/>
            <a:ext cx="270865" cy="239243"/>
          </a:xfrm>
          <a:prstGeom prst="arc">
            <a:avLst>
              <a:gd name="adj1" fmla="val 15180645"/>
              <a:gd name="adj2" fmla="val 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ru-RU"/>
          </a:p>
        </p:txBody>
      </p:sp>
      <p:sp>
        <p:nvSpPr>
          <p:cNvPr id="32" name="Прямоугольник 31"/>
          <p:cNvSpPr/>
          <p:nvPr/>
        </p:nvSpPr>
        <p:spPr>
          <a:xfrm>
            <a:off x="2913028" y="5187775"/>
            <a:ext cx="335348" cy="369332"/>
          </a:xfrm>
          <a:prstGeom prst="rect">
            <a:avLst/>
          </a:prstGeom>
        </p:spPr>
        <p:txBody>
          <a:bodyPr wrap="none">
            <a:spAutoFit/>
          </a:bodyPr>
          <a:lstStyle/>
          <a:p>
            <a:r>
              <a:rPr lang="en-US" dirty="0"/>
              <a:t>E</a:t>
            </a:r>
            <a:endParaRPr lang="ru-RU" dirty="0"/>
          </a:p>
        </p:txBody>
      </p:sp>
    </p:spTree>
    <p:extLst>
      <p:ext uri="{BB962C8B-B14F-4D97-AF65-F5344CB8AC3E}">
        <p14:creationId xmlns:p14="http://schemas.microsoft.com/office/powerpoint/2010/main" xmlns="" val="24909778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Содержимое 3"/>
          <p:cNvSpPr>
            <a:spLocks noGrp="1"/>
          </p:cNvSpPr>
          <p:nvPr>
            <p:ph sz="half" idx="2"/>
          </p:nvPr>
        </p:nvSpPr>
        <p:spPr/>
        <p:txBody>
          <a:bodyPr/>
          <a:lstStyle/>
          <a:p>
            <a:endParaRPr lang="ru-RU"/>
          </a:p>
        </p:txBody>
      </p:sp>
      <p:pic>
        <p:nvPicPr>
          <p:cNvPr id="5" name="Picture 3"/>
          <p:cNvPicPr>
            <a:picLocks noGrp="1"/>
          </p:cNvPicPr>
          <p:nvPr>
            <p:ph sz="half" idx="1"/>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899592" y="1124744"/>
            <a:ext cx="7721346" cy="51466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1000108"/>
            <a:ext cx="4572000" cy="1477328"/>
          </a:xfrm>
          <a:prstGeom prst="rect">
            <a:avLst/>
          </a:prstGeom>
        </p:spPr>
        <p:txBody>
          <a:bodyPr>
            <a:spAutoFit/>
          </a:bodyPr>
          <a:lstStyle/>
          <a:p>
            <a:pPr fontAlgn="base">
              <a:spcBef>
                <a:spcPct val="0"/>
              </a:spcBef>
              <a:spcAft>
                <a:spcPct val="0"/>
              </a:spcAft>
            </a:pPr>
            <a:r>
              <a:rPr lang="ru-RU" b="1"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№6.  В параллелограмме  </a:t>
            </a:r>
            <a:r>
              <a:rPr lang="en-US" b="1"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ABCD</a:t>
            </a:r>
            <a:r>
              <a:rPr lang="ru-RU" b="1"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проведены  </a:t>
            </a:r>
            <a:r>
              <a:rPr lang="ru-RU" b="1" dirty="0" smtClean="0">
                <a:effectLst>
                  <a:outerShdw blurRad="38100" dist="38100" dir="2700000" algn="tl">
                    <a:srgbClr val="000000">
                      <a:alpha val="43137"/>
                    </a:srgbClr>
                  </a:outerShdw>
                </a:effectLst>
                <a:latin typeface="Times New Roman" pitchFamily="18" charset="0"/>
                <a:cs typeface="Times New Roman" pitchFamily="18" charset="0"/>
              </a:rPr>
              <a:t>перпендикуляры</a:t>
            </a:r>
          </a:p>
          <a:p>
            <a:pPr fontAlgn="base">
              <a:spcBef>
                <a:spcPct val="0"/>
              </a:spcBef>
              <a:spcAft>
                <a:spcPct val="0"/>
              </a:spcAft>
            </a:pPr>
            <a:r>
              <a:rPr lang="ru-RU" b="1" dirty="0" smtClean="0">
                <a:effectLst>
                  <a:outerShdw blurRad="38100" dist="38100" dir="2700000" algn="tl">
                    <a:srgbClr val="000000">
                      <a:alpha val="43137"/>
                    </a:srgbClr>
                  </a:outerShdw>
                </a:effectLst>
                <a:latin typeface="Times New Roman" pitchFamily="18" charset="0"/>
                <a:cs typeface="Times New Roman" pitchFamily="18" charset="0"/>
              </a:rPr>
              <a:t>         ВЕ и </a:t>
            </a: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DF</a:t>
            </a:r>
            <a:r>
              <a:rPr lang="ru-RU" b="1" dirty="0" smtClean="0">
                <a:effectLst>
                  <a:outerShdw blurRad="38100" dist="38100" dir="2700000" algn="tl">
                    <a:srgbClr val="000000">
                      <a:alpha val="43137"/>
                    </a:srgbClr>
                  </a:outerShdw>
                </a:effectLst>
                <a:latin typeface="Times New Roman" pitchFamily="18" charset="0"/>
                <a:cs typeface="Times New Roman" pitchFamily="18" charset="0"/>
              </a:rPr>
              <a:t> к диагонали АС.  Докажите, что отрезки </a:t>
            </a: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BF</a:t>
            </a:r>
            <a:r>
              <a:rPr lang="ru-RU" b="1" dirty="0" smtClean="0">
                <a:effectLst>
                  <a:outerShdw blurRad="38100" dist="38100" dir="2700000" algn="tl">
                    <a:srgbClr val="000000">
                      <a:alpha val="43137"/>
                    </a:srgbClr>
                  </a:outerShdw>
                </a:effectLst>
                <a:latin typeface="Times New Roman" pitchFamily="18" charset="0"/>
                <a:cs typeface="Times New Roman" pitchFamily="18" charset="0"/>
              </a:rPr>
              <a:t> и </a:t>
            </a: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DE </a:t>
            </a:r>
            <a:r>
              <a:rPr lang="ru-RU" b="1" dirty="0" smtClean="0">
                <a:effectLst>
                  <a:outerShdw blurRad="38100" dist="38100" dir="2700000" algn="tl">
                    <a:srgbClr val="000000">
                      <a:alpha val="43137"/>
                    </a:srgbClr>
                  </a:outerShdw>
                </a:effectLst>
                <a:latin typeface="Times New Roman" pitchFamily="18" charset="0"/>
                <a:cs typeface="Times New Roman" pitchFamily="18" charset="0"/>
              </a:rPr>
              <a:t>равны. </a:t>
            </a:r>
            <a:endParaRPr lang="ru-RU" dirty="0" smtClean="0">
              <a:effectLst>
                <a:outerShdw blurRad="38100" dist="38100" dir="2700000" algn="tl">
                  <a:srgbClr val="000000">
                    <a:alpha val="43137"/>
                  </a:srgbClr>
                </a:outerShdw>
              </a:effectLst>
              <a:latin typeface="Times New Roman" pitchFamily="18" charset="0"/>
              <a:cs typeface="Times New Roman" pitchFamily="18" charset="0"/>
            </a:endParaRPr>
          </a:p>
          <a:p>
            <a:pPr lvl="0" fontAlgn="base">
              <a:spcBef>
                <a:spcPct val="0"/>
              </a:spcBef>
              <a:spcAft>
                <a:spcPct val="0"/>
              </a:spcAft>
            </a:pPr>
            <a:r>
              <a:rPr lang="ru-RU" b="1"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a:t>
            </a:r>
            <a:endParaRPr lang="ru-RU"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9938" name="Picture 2" descr="https://oge.sdamgia.ru/get_file?id=44465&amp;png=1"/>
          <p:cNvPicPr>
            <a:picLocks noChangeAspect="1" noChangeArrowheads="1"/>
          </p:cNvPicPr>
          <p:nvPr/>
        </p:nvPicPr>
        <p:blipFill>
          <a:blip r:embed="rId2" cstate="print"/>
          <a:srcRect/>
          <a:stretch>
            <a:fillRect/>
          </a:stretch>
        </p:blipFill>
        <p:spPr bwMode="auto">
          <a:xfrm>
            <a:off x="5857884" y="1142984"/>
            <a:ext cx="1933575" cy="1133476"/>
          </a:xfrm>
          <a:prstGeom prst="rect">
            <a:avLst/>
          </a:prstGeom>
          <a:noFill/>
        </p:spPr>
      </p:pic>
      <p:sp>
        <p:nvSpPr>
          <p:cNvPr id="39939" name="Rectangle 3"/>
          <p:cNvSpPr>
            <a:spLocks noChangeArrowheads="1"/>
          </p:cNvSpPr>
          <p:nvPr/>
        </p:nvSpPr>
        <p:spPr bwMode="auto">
          <a:xfrm>
            <a:off x="571472" y="2500306"/>
            <a:ext cx="7429552" cy="31547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dirty="0" smtClean="0">
                <a:ln>
                  <a:noFill/>
                </a:ln>
                <a:solidFill>
                  <a:schemeClr val="tx1"/>
                </a:solidFill>
                <a:effectLst/>
                <a:latin typeface="Arial" pitchFamily="34" charset="0"/>
                <a:cs typeface="Arial" pitchFamily="34" charset="0"/>
              </a:rPr>
              <a:t>Решение.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1" i="0" u="none" strike="noStrike" cap="none" normalizeH="0" baseline="0" dirty="0" smtClean="0">
                <a:ln>
                  <a:noFill/>
                </a:ln>
                <a:solidFill>
                  <a:schemeClr val="tx1"/>
                </a:solidFill>
                <a:effectLst/>
                <a:latin typeface="Arial" pitchFamily="34" charset="0"/>
                <a:cs typeface="Arial" pitchFamily="34" charset="0"/>
              </a:rPr>
              <a:t>  </a:t>
            </a:r>
            <a:r>
              <a:rPr kumimoji="0" lang="ru-RU" sz="1900" b="1" i="0" u="none" strike="noStrike" cap="none" normalizeH="0" baseline="0" dirty="0" smtClean="0">
                <a:ln>
                  <a:noFill/>
                </a:ln>
                <a:solidFill>
                  <a:schemeClr val="tx1"/>
                </a:solidFill>
                <a:effectLst/>
                <a:latin typeface="Arial" pitchFamily="34" charset="0"/>
                <a:cs typeface="Arial" pitchFamily="34" charset="0"/>
              </a:rPr>
              <a:t>П</a:t>
            </a:r>
            <a:r>
              <a:rPr kumimoji="0" lang="ru-RU" sz="1800" b="1" i="0" u="none" strike="noStrike" cap="none" normalizeH="0" baseline="0" dirty="0" smtClean="0">
                <a:ln>
                  <a:noFill/>
                </a:ln>
                <a:solidFill>
                  <a:schemeClr val="tx1"/>
                </a:solidFill>
                <a:effectLst/>
                <a:latin typeface="Arial" pitchFamily="34" charset="0"/>
                <a:cs typeface="Arial" pitchFamily="34" charset="0"/>
              </a:rPr>
              <a:t>рямоугольные треугольники </a:t>
            </a:r>
            <a:r>
              <a:rPr kumimoji="0" lang="ru-RU" sz="1800" b="1" i="1" u="none" strike="noStrike" cap="none" normalizeH="0" baseline="0" dirty="0" smtClean="0">
                <a:ln>
                  <a:noFill/>
                </a:ln>
                <a:solidFill>
                  <a:schemeClr val="tx1"/>
                </a:solidFill>
                <a:effectLst/>
                <a:latin typeface="Arial" pitchFamily="34" charset="0"/>
                <a:cs typeface="Arial" pitchFamily="34" charset="0"/>
              </a:rPr>
              <a:t>ABE</a:t>
            </a:r>
            <a:r>
              <a:rPr kumimoji="0" lang="ru-RU" sz="1800" b="1" i="0" u="none" strike="noStrike" cap="none" normalizeH="0" baseline="0" dirty="0" smtClean="0">
                <a:ln>
                  <a:noFill/>
                </a:ln>
                <a:solidFill>
                  <a:schemeClr val="tx1"/>
                </a:solidFill>
                <a:effectLst/>
                <a:latin typeface="Arial" pitchFamily="34" charset="0"/>
                <a:cs typeface="Arial" pitchFamily="34" charset="0"/>
              </a:rPr>
              <a:t> и </a:t>
            </a:r>
            <a:r>
              <a:rPr kumimoji="0" lang="ru-RU" sz="1800" b="1" i="1" u="none" strike="noStrike" cap="none" normalizeH="0" baseline="0" dirty="0" smtClean="0">
                <a:ln>
                  <a:noFill/>
                </a:ln>
                <a:solidFill>
                  <a:schemeClr val="tx1"/>
                </a:solidFill>
                <a:effectLst/>
                <a:latin typeface="Arial" pitchFamily="34" charset="0"/>
                <a:cs typeface="Arial" pitchFamily="34" charset="0"/>
              </a:rPr>
              <a:t>CDF</a:t>
            </a:r>
            <a:r>
              <a:rPr kumimoji="0" lang="ru-RU" sz="1800" b="1" i="0" u="none" strike="noStrike" cap="none" normalizeH="0" baseline="0" dirty="0" smtClean="0">
                <a:ln>
                  <a:noFill/>
                </a:ln>
                <a:solidFill>
                  <a:schemeClr val="tx1"/>
                </a:solidFill>
                <a:effectLst/>
                <a:latin typeface="Arial" pitchFamily="34" charset="0"/>
                <a:cs typeface="Arial" pitchFamily="34" charset="0"/>
              </a:rPr>
              <a:t> равны по гипотенузе и острому углу (</a:t>
            </a:r>
            <a:r>
              <a:rPr kumimoji="0" lang="ru-RU" sz="1800" b="1" i="1" u="none" strike="noStrike" cap="none" normalizeH="0" baseline="0" dirty="0" smtClean="0">
                <a:ln>
                  <a:noFill/>
                </a:ln>
                <a:solidFill>
                  <a:schemeClr val="tx1"/>
                </a:solidFill>
                <a:effectLst/>
                <a:latin typeface="Arial" pitchFamily="34" charset="0"/>
                <a:cs typeface="Arial" pitchFamily="34" charset="0"/>
              </a:rPr>
              <a:t>AB = CD</a:t>
            </a:r>
            <a:r>
              <a:rPr kumimoji="0" lang="ru-RU" sz="1800" b="1" i="0" u="none" strike="noStrike" cap="none" normalizeH="0" baseline="0" dirty="0" smtClean="0">
                <a:ln>
                  <a:noFill/>
                </a:ln>
                <a:solidFill>
                  <a:schemeClr val="tx1"/>
                </a:solidFill>
                <a:effectLst/>
                <a:latin typeface="Arial" pitchFamily="34" charset="0"/>
                <a:cs typeface="Arial" pitchFamily="34" charset="0"/>
              </a:rPr>
              <a:t> как противолежащие стороны параллелограмма;  ∠</a:t>
            </a:r>
            <a:r>
              <a:rPr kumimoji="0" lang="ru-RU" sz="1800" b="1" i="1" u="none" strike="noStrike" cap="none" normalizeH="0" baseline="0" dirty="0" smtClean="0">
                <a:ln>
                  <a:noFill/>
                </a:ln>
                <a:solidFill>
                  <a:schemeClr val="tx1"/>
                </a:solidFill>
                <a:effectLst/>
                <a:latin typeface="Arial" pitchFamily="34" charset="0"/>
                <a:cs typeface="Arial" pitchFamily="34" charset="0"/>
              </a:rPr>
              <a:t>BAE</a:t>
            </a:r>
            <a:r>
              <a:rPr kumimoji="0" lang="ru-RU" sz="1800" b="1" i="0" u="none" strike="noStrike" cap="none" normalizeH="0" baseline="0" dirty="0" smtClean="0">
                <a:ln>
                  <a:noFill/>
                </a:ln>
                <a:solidFill>
                  <a:schemeClr val="tx1"/>
                </a:solidFill>
                <a:effectLst/>
                <a:latin typeface="Arial" pitchFamily="34" charset="0"/>
                <a:cs typeface="Arial" pitchFamily="34" charset="0"/>
              </a:rPr>
              <a:t> = ∠</a:t>
            </a:r>
            <a:r>
              <a:rPr kumimoji="0" lang="ru-RU" sz="1800" b="1" i="1" u="none" strike="noStrike" cap="none" normalizeH="0" baseline="0" dirty="0" smtClean="0">
                <a:ln>
                  <a:noFill/>
                </a:ln>
                <a:solidFill>
                  <a:schemeClr val="tx1"/>
                </a:solidFill>
                <a:effectLst/>
                <a:latin typeface="Arial" pitchFamily="34" charset="0"/>
                <a:cs typeface="Arial" pitchFamily="34" charset="0"/>
              </a:rPr>
              <a:t>DCF</a:t>
            </a:r>
            <a:r>
              <a:rPr kumimoji="0" lang="ru-RU" sz="1800" b="1" i="0" u="none" strike="noStrike" cap="none" normalizeH="0" baseline="0" dirty="0" smtClean="0">
                <a:ln>
                  <a:noFill/>
                </a:ln>
                <a:solidFill>
                  <a:schemeClr val="tx1"/>
                </a:solidFill>
                <a:effectLst/>
                <a:latin typeface="Arial" pitchFamily="34" charset="0"/>
                <a:cs typeface="Arial" pitchFamily="34" charset="0"/>
              </a:rPr>
              <a:t> как накрест лежащие углы при параллельных прямых </a:t>
            </a:r>
            <a:r>
              <a:rPr kumimoji="0" lang="ru-RU" sz="1800" b="1" i="1" u="none" strike="noStrike" cap="none" normalizeH="0" baseline="0" dirty="0" smtClean="0">
                <a:ln>
                  <a:noFill/>
                </a:ln>
                <a:solidFill>
                  <a:schemeClr val="tx1"/>
                </a:solidFill>
                <a:effectLst/>
                <a:latin typeface="Arial" pitchFamily="34" charset="0"/>
                <a:cs typeface="Arial" pitchFamily="34" charset="0"/>
              </a:rPr>
              <a:t>AB</a:t>
            </a:r>
            <a:r>
              <a:rPr kumimoji="0" lang="ru-RU" sz="1800" b="1" i="0" u="none" strike="noStrike" cap="none" normalizeH="0" baseline="0" dirty="0" smtClean="0">
                <a:ln>
                  <a:noFill/>
                </a:ln>
                <a:solidFill>
                  <a:schemeClr val="tx1"/>
                </a:solidFill>
                <a:effectLst/>
                <a:latin typeface="Arial" pitchFamily="34" charset="0"/>
                <a:cs typeface="Arial" pitchFamily="34" charset="0"/>
              </a:rPr>
              <a:t> и </a:t>
            </a:r>
            <a:r>
              <a:rPr kumimoji="0" lang="ru-RU" sz="1800" b="1" i="1" u="none" strike="noStrike" cap="none" normalizeH="0" baseline="0" dirty="0" smtClean="0">
                <a:ln>
                  <a:noFill/>
                </a:ln>
                <a:solidFill>
                  <a:schemeClr val="tx1"/>
                </a:solidFill>
                <a:effectLst/>
                <a:latin typeface="Arial" pitchFamily="34" charset="0"/>
                <a:cs typeface="Arial" pitchFamily="34" charset="0"/>
              </a:rPr>
              <a:t>CD</a:t>
            </a:r>
            <a:r>
              <a:rPr kumimoji="0" lang="ru-RU" sz="1800" b="1" i="0" u="none" strike="noStrike" cap="none" normalizeH="0" baseline="0" dirty="0" smtClean="0">
                <a:ln>
                  <a:noFill/>
                </a:ln>
                <a:solidFill>
                  <a:schemeClr val="tx1"/>
                </a:solidFill>
                <a:effectLst/>
                <a:latin typeface="Arial" pitchFamily="34" charset="0"/>
                <a:cs typeface="Arial" pitchFamily="34" charset="0"/>
              </a:rPr>
              <a:t> и секущей </a:t>
            </a:r>
            <a:r>
              <a:rPr kumimoji="0" lang="ru-RU" sz="1800" b="1" i="1" u="none" strike="noStrike" cap="none" normalizeH="0" baseline="0" dirty="0" smtClean="0">
                <a:ln>
                  <a:noFill/>
                </a:ln>
                <a:solidFill>
                  <a:schemeClr val="tx1"/>
                </a:solidFill>
                <a:effectLst/>
                <a:latin typeface="Arial" pitchFamily="34" charset="0"/>
                <a:cs typeface="Arial" pitchFamily="34" charset="0"/>
              </a:rPr>
              <a:t>AC</a:t>
            </a:r>
            <a:r>
              <a:rPr kumimoji="0" lang="ru-RU" sz="1800" b="1" i="0" u="none" strike="noStrike" cap="none" normalizeH="0" baseline="0" dirty="0" smtClean="0">
                <a:ln>
                  <a:noFill/>
                </a:ln>
                <a:solidFill>
                  <a:schemeClr val="tx1"/>
                </a:solidFill>
                <a:effectLst/>
                <a:latin typeface="Arial" pitchFamily="34" charset="0"/>
                <a:cs typeface="Arial" pitchFamily="34" charset="0"/>
              </a:rPr>
              <a:t>). Следовательно, </a:t>
            </a:r>
            <a:r>
              <a:rPr kumimoji="0" lang="ru-RU" sz="1800" b="1" i="1" u="none" strike="noStrike" cap="none" normalizeH="0" baseline="0" dirty="0" smtClean="0">
                <a:ln>
                  <a:noFill/>
                </a:ln>
                <a:solidFill>
                  <a:schemeClr val="tx1"/>
                </a:solidFill>
                <a:effectLst/>
                <a:latin typeface="Arial" pitchFamily="34" charset="0"/>
                <a:cs typeface="Arial" pitchFamily="34" charset="0"/>
              </a:rPr>
              <a:t>BE</a:t>
            </a:r>
            <a:r>
              <a:rPr kumimoji="0" lang="ru-RU" sz="1800" b="1" i="0" u="none" strike="noStrike" cap="none" normalizeH="0" baseline="0" dirty="0" smtClean="0">
                <a:ln>
                  <a:noFill/>
                </a:ln>
                <a:solidFill>
                  <a:schemeClr val="tx1"/>
                </a:solidFill>
                <a:effectLst/>
                <a:latin typeface="Arial" pitchFamily="34" charset="0"/>
                <a:cs typeface="Arial" pitchFamily="34" charset="0"/>
              </a:rPr>
              <a:t> = </a:t>
            </a:r>
            <a:r>
              <a:rPr kumimoji="0" lang="ru-RU" sz="1800" b="1" i="1" u="none" strike="noStrike" cap="none" normalizeH="0" baseline="0" dirty="0" smtClean="0">
                <a:ln>
                  <a:noFill/>
                </a:ln>
                <a:solidFill>
                  <a:schemeClr val="tx1"/>
                </a:solidFill>
                <a:effectLst/>
                <a:latin typeface="Arial" pitchFamily="34" charset="0"/>
                <a:cs typeface="Arial" pitchFamily="34" charset="0"/>
              </a:rPr>
              <a:t>DF</a:t>
            </a:r>
            <a:r>
              <a:rPr kumimoji="0" lang="ru-RU" sz="1800" b="1" i="0" u="none" strike="noStrike" cap="none" normalizeH="0" baseline="0" dirty="0" smtClean="0">
                <a:ln>
                  <a:noFill/>
                </a:ln>
                <a:solidFill>
                  <a:schemeClr val="tx1"/>
                </a:solidFill>
                <a:effectLst/>
                <a:latin typeface="Arial" pitchFamily="34" charset="0"/>
                <a:cs typeface="Arial" pitchFamily="34" charset="0"/>
              </a:rPr>
              <a:t>. Кроме того, </a:t>
            </a:r>
            <a:r>
              <a:rPr kumimoji="0" lang="ru-RU" sz="1800" b="1" i="1" u="none" strike="noStrike" cap="none" normalizeH="0" baseline="0" dirty="0" smtClean="0">
                <a:ln>
                  <a:noFill/>
                </a:ln>
                <a:solidFill>
                  <a:schemeClr val="tx1"/>
                </a:solidFill>
                <a:effectLst/>
                <a:latin typeface="Arial" pitchFamily="34" charset="0"/>
                <a:cs typeface="Arial" pitchFamily="34" charset="0"/>
              </a:rPr>
              <a:t>BE</a:t>
            </a:r>
            <a:r>
              <a:rPr kumimoji="0" lang="ru-RU" sz="1800" b="1" i="0" u="none" strike="noStrike" cap="none" normalizeH="0" baseline="0" dirty="0" smtClean="0">
                <a:ln>
                  <a:noFill/>
                </a:ln>
                <a:solidFill>
                  <a:schemeClr val="tx1"/>
                </a:solidFill>
                <a:effectLst/>
                <a:latin typeface="Arial" pitchFamily="34" charset="0"/>
                <a:cs typeface="Arial" pitchFamily="34" charset="0"/>
              </a:rPr>
              <a:t> || </a:t>
            </a:r>
            <a:r>
              <a:rPr kumimoji="0" lang="ru-RU" sz="1800" b="1" i="1" u="none" strike="noStrike" cap="none" normalizeH="0" baseline="0" dirty="0" smtClean="0">
                <a:ln>
                  <a:noFill/>
                </a:ln>
                <a:solidFill>
                  <a:schemeClr val="tx1"/>
                </a:solidFill>
                <a:effectLst/>
                <a:latin typeface="Arial" pitchFamily="34" charset="0"/>
                <a:cs typeface="Arial" pitchFamily="34" charset="0"/>
              </a:rPr>
              <a:t>DF</a:t>
            </a:r>
            <a:r>
              <a:rPr kumimoji="0" lang="ru-RU" sz="1800" b="1" i="0" u="none" strike="noStrike" cap="none" normalizeH="0" baseline="0" dirty="0" smtClean="0">
                <a:ln>
                  <a:noFill/>
                </a:ln>
                <a:solidFill>
                  <a:schemeClr val="tx1"/>
                </a:solidFill>
                <a:effectLst/>
                <a:latin typeface="Arial" pitchFamily="34" charset="0"/>
                <a:cs typeface="Arial" pitchFamily="34" charset="0"/>
              </a:rPr>
              <a:t>, т. к. это перпендикуляры к одной прямой. Таким образом, в четырехугольнике </a:t>
            </a:r>
            <a:r>
              <a:rPr kumimoji="0" lang="ru-RU" sz="1800" b="1" i="1" u="none" strike="noStrike" cap="none" normalizeH="0" baseline="0" dirty="0" smtClean="0">
                <a:ln>
                  <a:noFill/>
                </a:ln>
                <a:solidFill>
                  <a:schemeClr val="tx1"/>
                </a:solidFill>
                <a:effectLst/>
                <a:latin typeface="Arial" pitchFamily="34" charset="0"/>
                <a:cs typeface="Arial" pitchFamily="34" charset="0"/>
              </a:rPr>
              <a:t>BFDE</a:t>
            </a:r>
            <a:r>
              <a:rPr kumimoji="0" lang="ru-RU" sz="1800" b="1" i="0" u="none" strike="noStrike" cap="none" normalizeH="0" baseline="0" dirty="0" smtClean="0">
                <a:ln>
                  <a:noFill/>
                </a:ln>
                <a:solidFill>
                  <a:schemeClr val="tx1"/>
                </a:solidFill>
                <a:effectLst/>
                <a:latin typeface="Arial" pitchFamily="34" charset="0"/>
                <a:cs typeface="Arial" pitchFamily="34" charset="0"/>
              </a:rPr>
              <a:t> противолежащие стороны равны и параллельны, поэтому </a:t>
            </a:r>
            <a:r>
              <a:rPr kumimoji="0" lang="ru-RU" sz="1800" b="1" i="1" u="none" strike="noStrike" cap="none" normalizeH="0" baseline="0" dirty="0" smtClean="0">
                <a:ln>
                  <a:noFill/>
                </a:ln>
                <a:solidFill>
                  <a:schemeClr val="tx1"/>
                </a:solidFill>
                <a:effectLst/>
                <a:latin typeface="Arial" pitchFamily="34" charset="0"/>
                <a:cs typeface="Arial" pitchFamily="34" charset="0"/>
              </a:rPr>
              <a:t>BFDE</a:t>
            </a:r>
            <a:r>
              <a:rPr kumimoji="0" lang="ru-RU" sz="1800" b="1" i="0" u="none" strike="noStrike" cap="none" normalizeH="0" baseline="0" dirty="0" smtClean="0">
                <a:ln>
                  <a:noFill/>
                </a:ln>
                <a:solidFill>
                  <a:schemeClr val="tx1"/>
                </a:solidFill>
                <a:effectLst/>
                <a:latin typeface="Arial" pitchFamily="34" charset="0"/>
                <a:cs typeface="Arial" pitchFamily="34" charset="0"/>
              </a:rPr>
              <a:t>  — параллелограмм.</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9940" name="AutoShape 4" descr="https://oge.sdamgia.ru/get_file?id=44466"/>
          <p:cNvSpPr>
            <a:spLocks noChangeAspect="1" noChangeArrowheads="1"/>
          </p:cNvSpPr>
          <p:nvPr/>
        </p:nvSpPr>
        <p:spPr bwMode="auto">
          <a:xfrm>
            <a:off x="155575" y="-3270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Типичные ошибки</a:t>
            </a:r>
            <a:endParaRPr lang="ru-RU" dirty="0"/>
          </a:p>
        </p:txBody>
      </p:sp>
      <p:sp>
        <p:nvSpPr>
          <p:cNvPr id="3" name="Содержимое 2"/>
          <p:cNvSpPr>
            <a:spLocks noGrp="1"/>
          </p:cNvSpPr>
          <p:nvPr>
            <p:ph idx="1"/>
          </p:nvPr>
        </p:nvSpPr>
        <p:spPr/>
        <p:txBody>
          <a:bodyPr>
            <a:normAutofit fontScale="85000" lnSpcReduction="20000"/>
          </a:bodyPr>
          <a:lstStyle/>
          <a:p>
            <a:r>
              <a:rPr lang="ru-RU" b="1" dirty="0" smtClean="0"/>
              <a:t>1. </a:t>
            </a:r>
            <a:r>
              <a:rPr lang="ru-RU" dirty="0" smtClean="0"/>
              <a:t>Не внимательное чтение условия задачи.</a:t>
            </a:r>
          </a:p>
          <a:p>
            <a:r>
              <a:rPr lang="ru-RU" b="1" dirty="0" smtClean="0"/>
              <a:t>2. </a:t>
            </a:r>
            <a:r>
              <a:rPr lang="ru-RU" dirty="0" smtClean="0"/>
              <a:t>Халатное построение чертежа (от руки, без чертежных инструментов).</a:t>
            </a:r>
          </a:p>
          <a:p>
            <a:r>
              <a:rPr lang="ru-RU" b="1" dirty="0" smtClean="0"/>
              <a:t>3. </a:t>
            </a:r>
            <a:r>
              <a:rPr lang="ru-RU" dirty="0" smtClean="0"/>
              <a:t>Неправильный перенос данных задачи на чертеж (либо по незнанию, либо по небрежности).</a:t>
            </a:r>
          </a:p>
          <a:p>
            <a:r>
              <a:rPr lang="ru-RU" b="1" dirty="0" smtClean="0"/>
              <a:t>4. </a:t>
            </a:r>
            <a:r>
              <a:rPr lang="ru-RU" dirty="0" smtClean="0"/>
              <a:t>Неумение проанализировать условие задачи и выявить неизвестные величины, возможность нахождения которых  вытекает прямо из условия задачи.</a:t>
            </a:r>
          </a:p>
          <a:p>
            <a:r>
              <a:rPr lang="ru-RU" b="1" dirty="0" smtClean="0"/>
              <a:t>5. </a:t>
            </a:r>
            <a:r>
              <a:rPr lang="ru-RU" dirty="0" smtClean="0"/>
              <a:t>Неумение применять формулы и теоремы к решению задач.</a:t>
            </a:r>
          </a:p>
          <a:p>
            <a:r>
              <a:rPr lang="ru-RU" b="1" dirty="0" smtClean="0"/>
              <a:t>6. </a:t>
            </a:r>
            <a:r>
              <a:rPr lang="ru-RU" dirty="0" smtClean="0"/>
              <a:t>Несоблюдение этапов решения задачи.</a:t>
            </a:r>
          </a:p>
          <a:p>
            <a:r>
              <a:rPr lang="ru-RU" dirty="0" smtClean="0"/>
              <a:t>         </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142984"/>
            <a:ext cx="8429684" cy="4000512"/>
          </a:xfrm>
        </p:spPr>
        <p:txBody>
          <a:bodyPr>
            <a:normAutofit fontScale="90000"/>
          </a:bodyPr>
          <a:lstStyle/>
          <a:p>
            <a:r>
              <a:rPr lang="ru-RU" dirty="0" smtClean="0"/>
              <a:t>                      Вывод </a:t>
            </a:r>
            <a:br>
              <a:rPr lang="ru-RU" dirty="0" smtClean="0"/>
            </a:br>
            <a:r>
              <a:rPr lang="ru-RU" dirty="0" smtClean="0"/>
              <a:t/>
            </a:r>
            <a:br>
              <a:rPr lang="ru-RU" dirty="0" smtClean="0"/>
            </a:br>
            <a:r>
              <a:rPr lang="en-US" sz="3100" dirty="0" smtClean="0">
                <a:latin typeface="Times New Roman" pitchFamily="18" charset="0"/>
                <a:cs typeface="Times New Roman" pitchFamily="18" charset="0"/>
              </a:rPr>
              <a:t> </a:t>
            </a:r>
            <a:r>
              <a:rPr lang="ru-RU" sz="3100" dirty="0" smtClean="0">
                <a:latin typeface="Times New Roman" pitchFamily="18" charset="0"/>
                <a:cs typeface="Times New Roman" pitchFamily="18" charset="0"/>
              </a:rPr>
              <a:t> </a:t>
            </a:r>
            <a:r>
              <a:rPr lang="ru-RU" sz="3200" dirty="0" smtClean="0"/>
              <a:t>Учиться  решать   геометрические задачи- это значит не только подготовиться   к хорошей сдаче экзамена, но и  научиться   логически мыслить, доказательно отстаивать свою точку зрения, уметь творчески подходить к любому делу.  </a:t>
            </a:r>
            <a:br>
              <a:rPr lang="ru-RU" sz="3200" dirty="0" smtClean="0"/>
            </a:br>
            <a:endParaRPr lang="ru-RU" sz="31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928934"/>
            <a:ext cx="8229600" cy="1069848"/>
          </a:xfrm>
        </p:spPr>
        <p:txBody>
          <a:bodyPr/>
          <a:lstStyle/>
          <a:p>
            <a:r>
              <a:rPr lang="ru-RU" dirty="0" smtClean="0"/>
              <a:t>       Спасибо за внимание!</a:t>
            </a:r>
            <a:endParaRPr lang="ru-RU" dirty="0"/>
          </a:p>
        </p:txBody>
      </p:sp>
    </p:spTree>
    <p:extLst>
      <p:ext uri="{BB962C8B-B14F-4D97-AF65-F5344CB8AC3E}">
        <p14:creationId xmlns:p14="http://schemas.microsoft.com/office/powerpoint/2010/main" xmlns="" val="30090545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7224" y="1214422"/>
            <a:ext cx="7643866" cy="2554545"/>
          </a:xfrm>
          <a:prstGeom prst="rect">
            <a:avLst/>
          </a:prstGeom>
        </p:spPr>
        <p:txBody>
          <a:bodyPr wrap="square">
            <a:spAutoFit/>
          </a:bodyPr>
          <a:lstStyle/>
          <a:p>
            <a:pPr lvl="0" indent="898525" fontAlgn="base">
              <a:spcBef>
                <a:spcPct val="0"/>
              </a:spcBef>
              <a:spcAft>
                <a:spcPct val="0"/>
              </a:spcAft>
            </a:pPr>
            <a:r>
              <a:rPr lang="ru-RU" sz="3200" b="1" dirty="0" smtClean="0">
                <a:solidFill>
                  <a:srgbClr val="FF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Геометрия полна приключений,</a:t>
            </a:r>
          </a:p>
          <a:p>
            <a:pPr lvl="0" indent="898525" fontAlgn="base">
              <a:spcBef>
                <a:spcPct val="0"/>
              </a:spcBef>
              <a:spcAft>
                <a:spcPct val="0"/>
              </a:spcAft>
            </a:pPr>
            <a:r>
              <a:rPr lang="ru-RU" sz="3200" b="1" dirty="0" smtClean="0">
                <a:solidFill>
                  <a:srgbClr val="FF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потому что за каждой задачей   </a:t>
            </a:r>
          </a:p>
          <a:p>
            <a:pPr lvl="0" indent="898525" fontAlgn="base">
              <a:spcBef>
                <a:spcPct val="0"/>
              </a:spcBef>
              <a:spcAft>
                <a:spcPct val="0"/>
              </a:spcAft>
            </a:pPr>
            <a:r>
              <a:rPr lang="ru-RU" sz="3200" b="1" dirty="0" smtClean="0">
                <a:solidFill>
                  <a:srgbClr val="FF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скрывается приключение мысли. </a:t>
            </a:r>
            <a:endParaRPr lang="ru-RU" sz="32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lvl="0" indent="898525" eaLnBrk="0" fontAlgn="base" hangingPunct="0">
              <a:spcBef>
                <a:spcPct val="0"/>
              </a:spcBef>
              <a:spcAft>
                <a:spcPct val="0"/>
              </a:spcAft>
            </a:pPr>
            <a:r>
              <a:rPr lang="ru-RU" sz="3200" b="1" dirty="0" smtClean="0">
                <a:solidFill>
                  <a:srgbClr val="FF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Решить задачу – это значит </a:t>
            </a:r>
          </a:p>
          <a:p>
            <a:pPr lvl="0" indent="898525" eaLnBrk="0" fontAlgn="base" hangingPunct="0">
              <a:spcBef>
                <a:spcPct val="0"/>
              </a:spcBef>
              <a:spcAft>
                <a:spcPct val="0"/>
              </a:spcAft>
            </a:pPr>
            <a:r>
              <a:rPr lang="ru-RU" sz="3200" b="1" dirty="0" smtClean="0">
                <a:solidFill>
                  <a:srgbClr val="FF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Пережить приключение. </a:t>
            </a:r>
            <a:endParaRPr lang="ru-RU"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Виды геометрических задач</a:t>
            </a:r>
            <a:endParaRPr lang="ru-RU" dirty="0"/>
          </a:p>
        </p:txBody>
      </p:sp>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319088" algn="l"/>
              </a:tabLst>
            </a:pPr>
            <a:r>
              <a:rPr kumimoji="0" lang="ru-RU" sz="600" b="0" i="1" u="none" strike="noStrike" cap="none" normalizeH="0" baseline="0" smtClean="0">
                <a:ln>
                  <a:noFill/>
                </a:ln>
                <a:solidFill>
                  <a:srgbClr val="000000"/>
                </a:solidFill>
                <a:effectLst/>
                <a:latin typeface="Arial" pitchFamily="34" charset="0"/>
                <a:ea typeface="Times New Roman" pitchFamily="18" charset="0"/>
                <a:cs typeface="Arial" pitchFamily="34" charset="0"/>
              </a:rPr>
              <a:t>1.Задачи на нахождение искомого</a:t>
            </a:r>
            <a:r>
              <a:rPr kumimoji="0" lang="ru-RU" sz="6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В задачах этого класса требование состоит в том, чтобы найти, распознать какое-то искомое. При этом искомым могут быть величина, отношение, какой-то объект, предмет, его положение, форма и т.д. Из геометрических задач сюда относятся вычислительные задачи, где нужно найти длину отрезка, величину угла, площадь фигуры, объём тела и т.п.</a:t>
            </a:r>
            <a:endPar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319088" algn="l"/>
              </a:tabLst>
            </a:pPr>
            <a:r>
              <a:rPr kumimoji="0" lang="ru-RU" sz="600" b="0" i="1" u="none" strike="noStrike" cap="none" normalizeH="0" baseline="0" smtClean="0">
                <a:ln>
                  <a:noFill/>
                </a:ln>
                <a:solidFill>
                  <a:srgbClr val="000000"/>
                </a:solidFill>
                <a:effectLst/>
                <a:latin typeface="Arial" pitchFamily="34" charset="0"/>
                <a:ea typeface="Times New Roman" pitchFamily="18" charset="0"/>
                <a:cs typeface="Arial" pitchFamily="34" charset="0"/>
              </a:rPr>
              <a:t>2.Задачи на доказательство или объяснение.</a:t>
            </a:r>
            <a:r>
              <a:rPr kumimoji="0" lang="ru-RU" sz="6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В задачах этого класса требование состоит в том, чтобы убедиться в справедливости некоторого утверждения, или проверить верность или ложность этого утверждения, или объяснить, почему имеет место то или иное явление, тот или иной факт. Все задачи, требование которых начинается со слов «доказать», «проверить» или содержащие вопрос «Почему?», обычно относятся к этому классу задач.</a:t>
            </a:r>
            <a:endPar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319088" algn="l"/>
              </a:tabLst>
            </a:pPr>
            <a:r>
              <a:rPr kumimoji="0" lang="ru-RU" sz="600" b="0" i="1" u="none" strike="noStrike" cap="none" normalizeH="0" baseline="0" smtClean="0">
                <a:ln>
                  <a:noFill/>
                </a:ln>
                <a:solidFill>
                  <a:srgbClr val="000000"/>
                </a:solidFill>
                <a:effectLst/>
                <a:latin typeface="Arial" pitchFamily="34" charset="0"/>
                <a:ea typeface="Times New Roman" pitchFamily="18" charset="0"/>
                <a:cs typeface="Arial" pitchFamily="34" charset="0"/>
              </a:rPr>
              <a:t>3.Задачи на преобразование или построение. </a:t>
            </a:r>
            <a:r>
              <a:rPr kumimoji="0" lang="ru-RU" sz="6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К этому классу из геометрических задач относятся те, в которых требуется преобразовать или построить какую-нибудь фигуру, удовлетворяющую заданным условиям. Характерной особенностью задач этого класса является то, что в каждой из них заданы какие-либо объекты, из которых требуется построить, сконструировать другой объект с заранее известными свойствами.</a:t>
            </a:r>
            <a:endPar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319088" algn="l"/>
              </a:tabLst>
            </a:pPr>
            <a:r>
              <a:rPr kumimoji="0" lang="ru-RU" sz="6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Установление вида задачи даёт возможность получить готовый план её решения: применить известный метод решения подобных задач. Конечно, встречаются задачи, определить вид которых не удаётся, тогда надо использовать другие приёмы (например, разбиение на подзадачи известного вида).</a:t>
            </a:r>
            <a:endPar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19088" algn="l"/>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319088" algn="l"/>
              </a:tabLst>
            </a:pPr>
            <a:r>
              <a:rPr kumimoji="0" lang="ru-RU" sz="600" b="0" i="1" u="none" strike="noStrike" cap="none" normalizeH="0" baseline="0" smtClean="0">
                <a:ln>
                  <a:noFill/>
                </a:ln>
                <a:solidFill>
                  <a:srgbClr val="000000"/>
                </a:solidFill>
                <a:effectLst/>
                <a:latin typeface="Arial" pitchFamily="34" charset="0"/>
                <a:ea typeface="Times New Roman" pitchFamily="18" charset="0"/>
                <a:cs typeface="Arial" pitchFamily="34" charset="0"/>
              </a:rPr>
              <a:t>1.Задачи на нахождение искомого</a:t>
            </a:r>
            <a:r>
              <a:rPr kumimoji="0" lang="ru-RU" sz="6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В задачах этого класса требование состоит в том, чтобы найти, распознать какое-то искомое. При этом искомым могут быть величина, отношение, какой-то объект, предмет, его положение, форма и т.д. Из геометрических задач сюда относятся вычислительные задачи, где нужно найти длину отрезка, величину угла, площадь фигуры, объём тела и т.п.</a:t>
            </a:r>
            <a:endPar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319088" algn="l"/>
              </a:tabLst>
            </a:pPr>
            <a:r>
              <a:rPr kumimoji="0" lang="ru-RU" sz="600" b="0" i="1" u="none" strike="noStrike" cap="none" normalizeH="0" baseline="0" smtClean="0">
                <a:ln>
                  <a:noFill/>
                </a:ln>
                <a:solidFill>
                  <a:srgbClr val="000000"/>
                </a:solidFill>
                <a:effectLst/>
                <a:latin typeface="Arial" pitchFamily="34" charset="0"/>
                <a:ea typeface="Times New Roman" pitchFamily="18" charset="0"/>
                <a:cs typeface="Arial" pitchFamily="34" charset="0"/>
              </a:rPr>
              <a:t>2.Задачи на доказательство или объяснение.</a:t>
            </a:r>
            <a:r>
              <a:rPr kumimoji="0" lang="ru-RU" sz="6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В задачах этого класса требование состоит в том, чтобы убедиться в справедливости некоторого утверждения, или проверить верность или ложность этого утверждения, или объяснить, почему имеет место то или иное явление, тот или иной факт. Все задачи, требование которых начинается со слов «доказать», «проверить» или содержащие вопрос «Почему?», обычно относятся к этому классу задач.</a:t>
            </a:r>
            <a:endPar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319088" algn="l"/>
              </a:tabLst>
            </a:pPr>
            <a:r>
              <a:rPr kumimoji="0" lang="ru-RU" sz="600" b="0" i="1" u="none" strike="noStrike" cap="none" normalizeH="0" baseline="0" smtClean="0">
                <a:ln>
                  <a:noFill/>
                </a:ln>
                <a:solidFill>
                  <a:srgbClr val="000000"/>
                </a:solidFill>
                <a:effectLst/>
                <a:latin typeface="Arial" pitchFamily="34" charset="0"/>
                <a:ea typeface="Times New Roman" pitchFamily="18" charset="0"/>
                <a:cs typeface="Arial" pitchFamily="34" charset="0"/>
              </a:rPr>
              <a:t>3.Задачи на преобразование или построение. </a:t>
            </a:r>
            <a:r>
              <a:rPr kumimoji="0" lang="ru-RU" sz="6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К этому классу из геометрических задач относятся те, в которых требуется преобразовать или построить какую-нибудь фигуру, удовлетворяющую заданным условиям. Характерной особенностью задач этого класса является то, что в каждой из них заданы какие-либо объекты, из которых требуется построить, сконструировать другой объект с заранее известными свойствами.</a:t>
            </a:r>
            <a:endPar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319088" algn="l"/>
              </a:tabLst>
            </a:pPr>
            <a:r>
              <a:rPr kumimoji="0" lang="ru-RU" sz="6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Установление вида задачи даёт возможность получить готовый план её решения: применить известный метод решения подобных задач. Конечно, встречаются задачи, определить вид которых не удаётся, тогда надо использовать другие приёмы (например, разбиение на подзадачи известного вида).</a:t>
            </a:r>
            <a:endPar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19088" algn="l"/>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Прямоугольник 4"/>
          <p:cNvSpPr/>
          <p:nvPr/>
        </p:nvSpPr>
        <p:spPr>
          <a:xfrm>
            <a:off x="1285852" y="2357430"/>
            <a:ext cx="3905236" cy="830997"/>
          </a:xfrm>
          <a:prstGeom prst="rect">
            <a:avLst/>
          </a:prstGeom>
        </p:spPr>
        <p:txBody>
          <a:bodyPr wrap="square">
            <a:spAutoFit/>
          </a:bodyPr>
          <a:lstStyle/>
          <a:p>
            <a:r>
              <a:rPr lang="ru-RU" sz="2400" b="1" i="1" dirty="0" smtClean="0"/>
              <a:t>1.Задачи на нахождение искомого</a:t>
            </a:r>
            <a:endParaRPr lang="ru-RU" sz="2400" b="1" dirty="0"/>
          </a:p>
        </p:txBody>
      </p:sp>
      <p:sp>
        <p:nvSpPr>
          <p:cNvPr id="7" name="Прямоугольник 6"/>
          <p:cNvSpPr/>
          <p:nvPr/>
        </p:nvSpPr>
        <p:spPr>
          <a:xfrm>
            <a:off x="1214414" y="3071810"/>
            <a:ext cx="5072098" cy="1938992"/>
          </a:xfrm>
          <a:prstGeom prst="rect">
            <a:avLst/>
          </a:prstGeom>
        </p:spPr>
        <p:txBody>
          <a:bodyPr wrap="square">
            <a:spAutoFit/>
          </a:bodyPr>
          <a:lstStyle/>
          <a:p>
            <a:r>
              <a:rPr lang="ru-RU" sz="2400" b="1" i="1" dirty="0" smtClean="0"/>
              <a:t>2.Задачи на доказательство или объяснение</a:t>
            </a:r>
          </a:p>
          <a:p>
            <a:r>
              <a:rPr lang="ru-RU" sz="2400" b="1" i="1" dirty="0" smtClean="0"/>
              <a:t>3.Задачи на преобразование или построение</a:t>
            </a:r>
            <a:endParaRPr lang="ru-RU" sz="2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1152128"/>
          </a:xfrm>
        </p:spPr>
        <p:txBody>
          <a:bodyPr>
            <a:noAutofit/>
          </a:bodyPr>
          <a:lstStyle/>
          <a:p>
            <a:pPr algn="ctr"/>
            <a:r>
              <a:rPr lang="ru-RU" sz="3600" b="1" dirty="0" smtClean="0">
                <a:latin typeface="Times New Roman" pitchFamily="18" charset="0"/>
                <a:cs typeface="Times New Roman" pitchFamily="18" charset="0"/>
              </a:rPr>
              <a:t>Задача на вычисление площади треугольника.</a:t>
            </a:r>
            <a:br>
              <a:rPr lang="ru-RU" sz="3600"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7 способов </a:t>
            </a:r>
            <a:r>
              <a:rPr lang="en-US" sz="3600" b="1" dirty="0" smtClean="0">
                <a:latin typeface="Times New Roman" pitchFamily="18" charset="0"/>
                <a:cs typeface="Times New Roman" pitchFamily="18" charset="0"/>
              </a:rPr>
              <a:t> </a:t>
            </a:r>
            <a:r>
              <a:rPr lang="ru-RU" sz="3600" b="1" dirty="0" smtClean="0">
                <a:latin typeface="Times New Roman" pitchFamily="18" charset="0"/>
                <a:cs typeface="Times New Roman" pitchFamily="18" charset="0"/>
              </a:rPr>
              <a:t> </a:t>
            </a:r>
            <a:r>
              <a:rPr lang="en-US" sz="3600" b="1" dirty="0" smtClean="0">
                <a:latin typeface="Times New Roman" pitchFamily="18" charset="0"/>
                <a:cs typeface="Times New Roman" pitchFamily="18" charset="0"/>
              </a:rPr>
              <a:t>                        </a:t>
            </a:r>
            <a:r>
              <a:rPr lang="ru-RU" sz="3600" b="1" dirty="0" smtClean="0">
                <a:latin typeface="Times New Roman" pitchFamily="18" charset="0"/>
                <a:cs typeface="Times New Roman" pitchFamily="18" charset="0"/>
              </a:rPr>
              <a:t>     </a:t>
            </a:r>
            <a:endParaRPr lang="ru-RU" sz="3600" b="1" dirty="0">
              <a:latin typeface="Times New Roman" pitchFamily="18" charset="0"/>
              <a:cs typeface="Times New Roman" pitchFamily="18" charset="0"/>
            </a:endParaRPr>
          </a:p>
        </p:txBody>
      </p:sp>
      <p:sp>
        <p:nvSpPr>
          <p:cNvPr id="3" name="Содержимое 2"/>
          <p:cNvSpPr>
            <a:spLocks noGrp="1"/>
          </p:cNvSpPr>
          <p:nvPr>
            <p:ph sz="half" idx="1"/>
          </p:nvPr>
        </p:nvSpPr>
        <p:spPr>
          <a:xfrm>
            <a:off x="251520" y="2276872"/>
            <a:ext cx="8640960" cy="4176464"/>
          </a:xfrm>
          <a:prstGeom prst="verticalScroll">
            <a:avLst/>
          </a:prstGeom>
        </p:spPr>
        <p:style>
          <a:lnRef idx="1">
            <a:schemeClr val="accent6"/>
          </a:lnRef>
          <a:fillRef idx="3">
            <a:schemeClr val="accent6"/>
          </a:fillRef>
          <a:effectRef idx="2">
            <a:schemeClr val="accent6"/>
          </a:effectRef>
          <a:fontRef idx="minor">
            <a:schemeClr val="lt1"/>
          </a:fontRef>
        </p:style>
        <p:txBody>
          <a:bodyPr>
            <a:noAutofit/>
          </a:bodyPr>
          <a:lstStyle/>
          <a:p>
            <a:pPr marL="0" indent="0" algn="ctr">
              <a:lnSpc>
                <a:spcPct val="110000"/>
              </a:lnSpc>
              <a:spcBef>
                <a:spcPts val="0"/>
              </a:spcBef>
              <a:buNone/>
              <a:tabLst>
                <a:tab pos="7888288" algn="l"/>
              </a:tabLst>
            </a:pPr>
            <a:r>
              <a:rPr lang="ru-RU" sz="3400" dirty="0" smtClean="0">
                <a:solidFill>
                  <a:schemeClr val="tx1"/>
                </a:solidFill>
                <a:latin typeface="Times New Roman" pitchFamily="18" charset="0"/>
                <a:cs typeface="Times New Roman" pitchFamily="18" charset="0"/>
              </a:rPr>
              <a:t>Условие задачи:</a:t>
            </a:r>
          </a:p>
          <a:p>
            <a:pPr marL="11113" indent="-11113">
              <a:buNone/>
            </a:pPr>
            <a:r>
              <a:rPr lang="ru-RU" sz="3400" dirty="0" smtClean="0">
                <a:solidFill>
                  <a:schemeClr val="tx1"/>
                </a:solidFill>
                <a:latin typeface="Times New Roman" pitchFamily="18" charset="0"/>
                <a:cs typeface="Times New Roman" pitchFamily="18" charset="0"/>
              </a:rPr>
              <a:t>В ∆ АВС ВС = 34 см. Перпендикуляр М</a:t>
            </a:r>
            <a:r>
              <a:rPr lang="en-US" sz="3400" dirty="0" smtClean="0">
                <a:solidFill>
                  <a:schemeClr val="tx1"/>
                </a:solidFill>
                <a:latin typeface="Times New Roman" pitchFamily="18" charset="0"/>
                <a:cs typeface="Times New Roman" pitchFamily="18" charset="0"/>
              </a:rPr>
              <a:t>N</a:t>
            </a:r>
            <a:r>
              <a:rPr lang="ru-RU" sz="3400" dirty="0" smtClean="0">
                <a:solidFill>
                  <a:schemeClr val="tx1"/>
                </a:solidFill>
                <a:latin typeface="Times New Roman" pitchFamily="18" charset="0"/>
                <a:cs typeface="Times New Roman" pitchFamily="18" charset="0"/>
              </a:rPr>
              <a:t>, проведённый из середины ВС к прямой АС</a:t>
            </a:r>
            <a:r>
              <a:rPr lang="en-US" sz="3400" dirty="0" smtClean="0">
                <a:solidFill>
                  <a:schemeClr val="tx1"/>
                </a:solidFill>
                <a:latin typeface="Times New Roman" pitchFamily="18" charset="0"/>
                <a:cs typeface="Times New Roman" pitchFamily="18" charset="0"/>
              </a:rPr>
              <a:t>,</a:t>
            </a:r>
            <a:r>
              <a:rPr lang="ru-RU" sz="3400" dirty="0" smtClean="0">
                <a:solidFill>
                  <a:schemeClr val="tx1"/>
                </a:solidFill>
                <a:latin typeface="Times New Roman" pitchFamily="18" charset="0"/>
                <a:cs typeface="Times New Roman" pitchFamily="18" charset="0"/>
              </a:rPr>
              <a:t> делит сторону АС на отрезки А</a:t>
            </a:r>
            <a:r>
              <a:rPr lang="en-US" sz="3400" dirty="0" smtClean="0">
                <a:solidFill>
                  <a:schemeClr val="tx1"/>
                </a:solidFill>
                <a:latin typeface="Times New Roman" pitchFamily="18" charset="0"/>
                <a:cs typeface="Times New Roman" pitchFamily="18" charset="0"/>
              </a:rPr>
              <a:t>N</a:t>
            </a:r>
            <a:r>
              <a:rPr lang="ru-RU" sz="3400" dirty="0" smtClean="0">
                <a:solidFill>
                  <a:schemeClr val="tx1"/>
                </a:solidFill>
                <a:latin typeface="Times New Roman" pitchFamily="18" charset="0"/>
                <a:cs typeface="Times New Roman" pitchFamily="18" charset="0"/>
              </a:rPr>
              <a:t> = 25 см и </a:t>
            </a:r>
            <a:r>
              <a:rPr lang="en-US" sz="3400" dirty="0" smtClean="0">
                <a:solidFill>
                  <a:schemeClr val="tx1"/>
                </a:solidFill>
                <a:latin typeface="Times New Roman" pitchFamily="18" charset="0"/>
                <a:cs typeface="Times New Roman" pitchFamily="18" charset="0"/>
              </a:rPr>
              <a:t>NC</a:t>
            </a:r>
            <a:r>
              <a:rPr lang="ru-RU" sz="3400" dirty="0" smtClean="0">
                <a:solidFill>
                  <a:schemeClr val="tx1"/>
                </a:solidFill>
                <a:latin typeface="Times New Roman" pitchFamily="18" charset="0"/>
                <a:cs typeface="Times New Roman" pitchFamily="18" charset="0"/>
              </a:rPr>
              <a:t> </a:t>
            </a:r>
            <a:r>
              <a:rPr lang="en-US" sz="3400" dirty="0" smtClean="0">
                <a:solidFill>
                  <a:schemeClr val="tx1"/>
                </a:solidFill>
                <a:latin typeface="Times New Roman" pitchFamily="18" charset="0"/>
                <a:cs typeface="Times New Roman" pitchFamily="18" charset="0"/>
              </a:rPr>
              <a:t>=</a:t>
            </a:r>
            <a:r>
              <a:rPr lang="ru-RU" sz="3400" dirty="0" smtClean="0">
                <a:solidFill>
                  <a:schemeClr val="tx1"/>
                </a:solidFill>
                <a:latin typeface="Times New Roman" pitchFamily="18" charset="0"/>
                <a:cs typeface="Times New Roman" pitchFamily="18" charset="0"/>
              </a:rPr>
              <a:t> </a:t>
            </a:r>
            <a:r>
              <a:rPr lang="en-US" sz="3400" dirty="0" smtClean="0">
                <a:solidFill>
                  <a:schemeClr val="tx1"/>
                </a:solidFill>
                <a:latin typeface="Times New Roman" pitchFamily="18" charset="0"/>
                <a:cs typeface="Times New Roman" pitchFamily="18" charset="0"/>
              </a:rPr>
              <a:t>15 c</a:t>
            </a:r>
            <a:r>
              <a:rPr lang="ru-RU" sz="3400" dirty="0" smtClean="0">
                <a:solidFill>
                  <a:schemeClr val="tx1"/>
                </a:solidFill>
                <a:latin typeface="Times New Roman" pitchFamily="18" charset="0"/>
                <a:cs typeface="Times New Roman" pitchFamily="18" charset="0"/>
              </a:rPr>
              <a:t>м. Найдите площадь треугольника </a:t>
            </a:r>
            <a:r>
              <a:rPr lang="en-US" sz="3400" dirty="0" smtClean="0">
                <a:solidFill>
                  <a:schemeClr val="tx1"/>
                </a:solidFill>
                <a:latin typeface="Times New Roman" pitchFamily="18" charset="0"/>
                <a:cs typeface="Times New Roman" pitchFamily="18" charset="0"/>
              </a:rPr>
              <a:t>ABC.</a:t>
            </a:r>
            <a:r>
              <a:rPr lang="ru-RU" sz="3400" dirty="0" smtClean="0">
                <a:solidFill>
                  <a:schemeClr val="tx1"/>
                </a:solidFill>
                <a:latin typeface="Times New Roman" pitchFamily="18" charset="0"/>
                <a:cs typeface="Times New Roman" pitchFamily="18" charset="0"/>
              </a:rPr>
              <a:t> </a:t>
            </a:r>
            <a:endParaRPr lang="ru-RU" sz="34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28600"/>
            <a:ext cx="8729078" cy="824136"/>
          </a:xfrm>
        </p:spPr>
        <p:txBody>
          <a:bodyPr>
            <a:normAutofit/>
          </a:bodyPr>
          <a:lstStyle/>
          <a:p>
            <a:r>
              <a:rPr lang="ru-RU" sz="3200" b="1" dirty="0" smtClean="0">
                <a:latin typeface="Times New Roman" panose="02020603050405020304" pitchFamily="18" charset="0"/>
                <a:cs typeface="Times New Roman" panose="02020603050405020304" pitchFamily="18" charset="0"/>
              </a:rPr>
              <a:t>Решение. Способ 1</a:t>
            </a:r>
            <a:endParaRPr lang="ru-RU" sz="3200" b="1" dirty="0">
              <a:latin typeface="Times New Roman" panose="02020603050405020304" pitchFamily="18" charset="0"/>
              <a:cs typeface="Times New Roman" panose="02020603050405020304" pitchFamily="18" charset="0"/>
            </a:endParaRPr>
          </a:p>
        </p:txBody>
      </p:sp>
      <p:sp>
        <p:nvSpPr>
          <p:cNvPr id="3" name="Содержимое 2"/>
          <p:cNvSpPr>
            <a:spLocks noGrp="1" noRot="1" noChangeAspect="1" noMove="1" noResize="1" noEditPoints="1" noAdjustHandles="1" noChangeArrowheads="1" noChangeShapeType="1" noTextEdit="1"/>
          </p:cNvSpPr>
          <p:nvPr>
            <p:ph sz="half" idx="1"/>
          </p:nvPr>
        </p:nvSpPr>
        <p:spPr>
          <a:xfrm>
            <a:off x="21122" y="908720"/>
            <a:ext cx="9015373" cy="5832648"/>
          </a:xfrm>
          <a:blipFill rotWithShape="1">
            <a:blip r:embed="rId3" cstate="print"/>
            <a:stretch>
              <a:fillRect/>
            </a:stretch>
          </a:blipFill>
        </p:spPr>
        <p:txBody>
          <a:bodyPr/>
          <a:lstStyle/>
          <a:p>
            <a:pPr lvl="1"/>
            <a:r>
              <a:rPr lang="ru-RU" dirty="0">
                <a:noFill/>
              </a:rPr>
              <a:t> </a:t>
            </a:r>
          </a:p>
        </p:txBody>
      </p:sp>
      <p:cxnSp>
        <p:nvCxnSpPr>
          <p:cNvPr id="14" name="Прямая соединительная линия 13"/>
          <p:cNvCxnSpPr/>
          <p:nvPr/>
        </p:nvCxnSpPr>
        <p:spPr>
          <a:xfrm flipH="1">
            <a:off x="2521877" y="4500570"/>
            <a:ext cx="692801" cy="1541988"/>
          </a:xfrm>
          <a:prstGeom prst="line">
            <a:avLst/>
          </a:prstGeom>
        </p:spPr>
        <p:style>
          <a:lnRef idx="1">
            <a:schemeClr val="dk1"/>
          </a:lnRef>
          <a:fillRef idx="0">
            <a:schemeClr val="dk1"/>
          </a:fillRef>
          <a:effectRef idx="0">
            <a:schemeClr val="dk1"/>
          </a:effectRef>
          <a:fontRef idx="minor">
            <a:schemeClr val="tx1"/>
          </a:fontRef>
        </p:style>
      </p:cxnSp>
      <p:cxnSp>
        <p:nvCxnSpPr>
          <p:cNvPr id="16" name="Прямая соединительная линия 15"/>
          <p:cNvCxnSpPr/>
          <p:nvPr/>
        </p:nvCxnSpPr>
        <p:spPr>
          <a:xfrm>
            <a:off x="3214678" y="4500570"/>
            <a:ext cx="1878967" cy="1524835"/>
          </a:xfrm>
          <a:prstGeom prst="line">
            <a:avLst/>
          </a:prstGeom>
        </p:spPr>
        <p:style>
          <a:lnRef idx="1">
            <a:schemeClr val="dk1"/>
          </a:lnRef>
          <a:fillRef idx="0">
            <a:schemeClr val="dk1"/>
          </a:fillRef>
          <a:effectRef idx="0">
            <a:schemeClr val="dk1"/>
          </a:effectRef>
          <a:fontRef idx="minor">
            <a:schemeClr val="tx1"/>
          </a:fontRef>
        </p:style>
      </p:cxnSp>
      <p:cxnSp>
        <p:nvCxnSpPr>
          <p:cNvPr id="18" name="Прямая соединительная линия 17"/>
          <p:cNvCxnSpPr/>
          <p:nvPr/>
        </p:nvCxnSpPr>
        <p:spPr>
          <a:xfrm>
            <a:off x="2521877" y="6023817"/>
            <a:ext cx="2571768" cy="1588"/>
          </a:xfrm>
          <a:prstGeom prst="line">
            <a:avLst/>
          </a:prstGeom>
        </p:spPr>
        <p:style>
          <a:lnRef idx="1">
            <a:schemeClr val="dk1"/>
          </a:lnRef>
          <a:fillRef idx="0">
            <a:schemeClr val="dk1"/>
          </a:fillRef>
          <a:effectRef idx="0">
            <a:schemeClr val="dk1"/>
          </a:effectRef>
          <a:fontRef idx="minor">
            <a:schemeClr val="tx1"/>
          </a:fontRef>
        </p:style>
      </p:cxnSp>
      <p:cxnSp>
        <p:nvCxnSpPr>
          <p:cNvPr id="20" name="Прямая соединительная линия 19"/>
          <p:cNvCxnSpPr/>
          <p:nvPr/>
        </p:nvCxnSpPr>
        <p:spPr>
          <a:xfrm flipH="1">
            <a:off x="4154161" y="5271564"/>
            <a:ext cx="1588" cy="756170"/>
          </a:xfrm>
          <a:prstGeom prst="line">
            <a:avLst/>
          </a:prstGeom>
        </p:spPr>
        <p:style>
          <a:lnRef idx="1">
            <a:schemeClr val="dk1"/>
          </a:lnRef>
          <a:fillRef idx="0">
            <a:schemeClr val="dk1"/>
          </a:fillRef>
          <a:effectRef idx="0">
            <a:schemeClr val="dk1"/>
          </a:effectRef>
          <a:fontRef idx="minor">
            <a:schemeClr val="tx1"/>
          </a:fontRef>
        </p:style>
      </p:cxnSp>
      <p:sp>
        <p:nvSpPr>
          <p:cNvPr id="21" name="Прямоугольник 20"/>
          <p:cNvSpPr/>
          <p:nvPr/>
        </p:nvSpPr>
        <p:spPr>
          <a:xfrm>
            <a:off x="2214546" y="6052543"/>
            <a:ext cx="340158" cy="369332"/>
          </a:xfrm>
          <a:prstGeom prst="rect">
            <a:avLst/>
          </a:prstGeom>
        </p:spPr>
        <p:txBody>
          <a:bodyPr wrap="none">
            <a:spAutoFit/>
          </a:bodyPr>
          <a:lstStyle/>
          <a:p>
            <a:r>
              <a:rPr lang="ru-RU" dirty="0" smtClean="0"/>
              <a:t>А</a:t>
            </a:r>
            <a:endParaRPr lang="ru-RU" dirty="0"/>
          </a:p>
        </p:txBody>
      </p:sp>
      <p:sp>
        <p:nvSpPr>
          <p:cNvPr id="22" name="Прямоугольник 21"/>
          <p:cNvSpPr/>
          <p:nvPr/>
        </p:nvSpPr>
        <p:spPr>
          <a:xfrm>
            <a:off x="4100219" y="4926115"/>
            <a:ext cx="399468" cy="369332"/>
          </a:xfrm>
          <a:prstGeom prst="rect">
            <a:avLst/>
          </a:prstGeom>
        </p:spPr>
        <p:txBody>
          <a:bodyPr wrap="none">
            <a:spAutoFit/>
          </a:bodyPr>
          <a:lstStyle/>
          <a:p>
            <a:r>
              <a:rPr lang="en-US" dirty="0" smtClean="0"/>
              <a:t>M</a:t>
            </a:r>
            <a:endParaRPr lang="ru-RU" dirty="0"/>
          </a:p>
        </p:txBody>
      </p:sp>
      <p:sp>
        <p:nvSpPr>
          <p:cNvPr id="819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13" name="TextBox 12"/>
          <p:cNvSpPr txBox="1"/>
          <p:nvPr/>
        </p:nvSpPr>
        <p:spPr>
          <a:xfrm>
            <a:off x="4144864" y="6042558"/>
            <a:ext cx="286546" cy="369332"/>
          </a:xfrm>
          <a:prstGeom prst="rect">
            <a:avLst/>
          </a:prstGeom>
          <a:noFill/>
        </p:spPr>
        <p:txBody>
          <a:bodyPr wrap="square" rtlCol="0">
            <a:spAutoFit/>
          </a:bodyPr>
          <a:lstStyle/>
          <a:p>
            <a:r>
              <a:rPr lang="en-US" dirty="0" smtClean="0"/>
              <a:t>N</a:t>
            </a:r>
            <a:endParaRPr lang="ru-RU" dirty="0"/>
          </a:p>
        </p:txBody>
      </p:sp>
      <p:sp>
        <p:nvSpPr>
          <p:cNvPr id="34" name="Прямоугольник 33"/>
          <p:cNvSpPr/>
          <p:nvPr/>
        </p:nvSpPr>
        <p:spPr>
          <a:xfrm>
            <a:off x="3047004" y="4130323"/>
            <a:ext cx="335348" cy="369332"/>
          </a:xfrm>
          <a:prstGeom prst="rect">
            <a:avLst/>
          </a:prstGeom>
        </p:spPr>
        <p:txBody>
          <a:bodyPr wrap="none">
            <a:spAutoFit/>
          </a:bodyPr>
          <a:lstStyle/>
          <a:p>
            <a:r>
              <a:rPr lang="ru-RU" dirty="0" smtClean="0"/>
              <a:t>В</a:t>
            </a:r>
            <a:endParaRPr lang="ru-RU" dirty="0"/>
          </a:p>
        </p:txBody>
      </p:sp>
      <p:cxnSp>
        <p:nvCxnSpPr>
          <p:cNvPr id="31" name="Соединительная линия уступом 30"/>
          <p:cNvCxnSpPr/>
          <p:nvPr/>
        </p:nvCxnSpPr>
        <p:spPr>
          <a:xfrm>
            <a:off x="4144864" y="5805264"/>
            <a:ext cx="354823" cy="218553"/>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sp>
        <p:nvSpPr>
          <p:cNvPr id="38" name="Дуга 37"/>
          <p:cNvSpPr/>
          <p:nvPr/>
        </p:nvSpPr>
        <p:spPr>
          <a:xfrm rot="19186010" flipH="1">
            <a:off x="4817577" y="5850491"/>
            <a:ext cx="226579" cy="236232"/>
          </a:xfrm>
          <a:prstGeom prst="arc">
            <a:avLst>
              <a:gd name="adj1" fmla="val 15180645"/>
              <a:gd name="adj2" fmla="val 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ru-RU"/>
          </a:p>
        </p:txBody>
      </p:sp>
      <p:sp>
        <p:nvSpPr>
          <p:cNvPr id="44" name="Прямоугольник 43"/>
          <p:cNvSpPr/>
          <p:nvPr/>
        </p:nvSpPr>
        <p:spPr>
          <a:xfrm>
            <a:off x="5047714" y="6023817"/>
            <a:ext cx="332142" cy="369332"/>
          </a:xfrm>
          <a:prstGeom prst="rect">
            <a:avLst/>
          </a:prstGeom>
        </p:spPr>
        <p:txBody>
          <a:bodyPr wrap="none">
            <a:spAutoFit/>
          </a:bodyPr>
          <a:lstStyle/>
          <a:p>
            <a:r>
              <a:rPr lang="ru-RU" dirty="0"/>
              <a:t>С</a:t>
            </a:r>
          </a:p>
        </p:txBody>
      </p:sp>
    </p:spTree>
    <p:extLst>
      <p:ext uri="{BB962C8B-B14F-4D97-AF65-F5344CB8AC3E}">
        <p14:creationId xmlns:p14="http://schemas.microsoft.com/office/powerpoint/2010/main" xmlns="" val="11032531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28600"/>
            <a:ext cx="8729078" cy="824136"/>
          </a:xfrm>
        </p:spPr>
        <p:txBody>
          <a:bodyPr>
            <a:normAutofit/>
          </a:bodyPr>
          <a:lstStyle/>
          <a:p>
            <a:r>
              <a:rPr lang="ru-RU" sz="3200" b="1" dirty="0" smtClean="0">
                <a:latin typeface="Times New Roman" panose="02020603050405020304" pitchFamily="18" charset="0"/>
                <a:cs typeface="Times New Roman" panose="02020603050405020304" pitchFamily="18" charset="0"/>
              </a:rPr>
              <a:t>Решение. Способ 2</a:t>
            </a:r>
            <a:endParaRPr lang="ru-RU" sz="3200" b="1"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xmlns="" Requires="a14">
          <p:sp>
            <p:nvSpPr>
              <p:cNvPr id="3" name="Содержимое 2"/>
              <p:cNvSpPr>
                <a:spLocks noGrp="1"/>
              </p:cNvSpPr>
              <p:nvPr>
                <p:ph sz="half" idx="1"/>
              </p:nvPr>
            </p:nvSpPr>
            <p:spPr>
              <a:xfrm>
                <a:off x="21122" y="1124744"/>
                <a:ext cx="9015373" cy="5616624"/>
              </a:xfrm>
            </p:spPr>
            <p:txBody>
              <a:bodyPr>
                <a:noAutofit/>
              </a:bodyPr>
              <a:lstStyle/>
              <a:p>
                <a:pPr marL="0" indent="0">
                  <a:lnSpc>
                    <a:spcPct val="150000"/>
                  </a:lnSpc>
                  <a:spcBef>
                    <a:spcPts val="0"/>
                  </a:spcBef>
                  <a:buNone/>
                </a:pPr>
                <a:r>
                  <a:rPr lang="ru-RU" sz="1800" dirty="0" smtClean="0">
                    <a:latin typeface="Times New Roman" pitchFamily="18" charset="0"/>
                    <a:cs typeface="Times New Roman" pitchFamily="18" charset="0"/>
                  </a:rPr>
                  <a:t>1. Проведём</a:t>
                </a:r>
                <a:r>
                  <a:rPr lang="ru-RU"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BK║АС</a:t>
                </a:r>
                <a:r>
                  <a:rPr lang="ru-RU" sz="1800" dirty="0">
                    <a:latin typeface="Times New Roman" pitchFamily="18" charset="0"/>
                    <a:cs typeface="Times New Roman" pitchFamily="18" charset="0"/>
                  </a:rPr>
                  <a:t>  и продолжим </a:t>
                </a:r>
                <a:r>
                  <a:rPr lang="ru-RU" sz="1800" dirty="0" smtClean="0">
                    <a:latin typeface="Times New Roman" pitchFamily="18" charset="0"/>
                    <a:cs typeface="Times New Roman" pitchFamily="18" charset="0"/>
                  </a:rPr>
                  <a:t>NM</a:t>
                </a:r>
                <a:r>
                  <a:rPr lang="en-US" sz="1800" dirty="0" smtClean="0">
                    <a:latin typeface="Times New Roman" pitchFamily="18" charset="0"/>
                    <a:cs typeface="Times New Roman" pitchFamily="18" charset="0"/>
                  </a:rPr>
                  <a:t/>
                </a:r>
                <a:r>
                  <a:rPr lang="ru-RU" sz="1800" dirty="0" smtClean="0">
                    <a:latin typeface="Times New Roman" pitchFamily="18" charset="0"/>
                    <a:cs typeface="Times New Roman" pitchFamily="18" charset="0"/>
                  </a:rPr>
                  <a:t>до </a:t>
                </a:r>
                <a:r>
                  <a:rPr lang="ru-RU" sz="1800" dirty="0">
                    <a:latin typeface="Times New Roman" pitchFamily="18" charset="0"/>
                    <a:cs typeface="Times New Roman" pitchFamily="18" charset="0"/>
                  </a:rPr>
                  <a:t>пересечения с BK</a:t>
                </a:r>
                <a:r>
                  <a:rPr lang="ru-RU" sz="1800" dirty="0" smtClean="0">
                    <a:latin typeface="Times New Roman" pitchFamily="18" charset="0"/>
                    <a:cs typeface="Times New Roman" pitchFamily="18" charset="0"/>
                  </a:rPr>
                  <a:t>.</a:t>
                </a:r>
                <a:endParaRPr lang="en-US" sz="1800" dirty="0" smtClean="0">
                  <a:latin typeface="Times New Roman" pitchFamily="18" charset="0"/>
                  <a:cs typeface="Times New Roman" pitchFamily="18" charset="0"/>
                </a:endParaRPr>
              </a:p>
              <a:p>
                <a:pPr marL="0" indent="0">
                  <a:lnSpc>
                    <a:spcPct val="150000"/>
                  </a:lnSpc>
                  <a:spcBef>
                    <a:spcPts val="0"/>
                  </a:spcBef>
                  <a:buNone/>
                </a:pPr>
                <a:r>
                  <a:rPr lang="ru-RU" sz="1800" dirty="0" smtClean="0">
                    <a:latin typeface="Times New Roman" pitchFamily="18" charset="0"/>
                    <a:cs typeface="Times New Roman" pitchFamily="18" charset="0"/>
                  </a:rPr>
                  <a:t>Имеем</a:t>
                </a:r>
                <a:r>
                  <a:rPr lang="ru-RU" sz="1800" dirty="0">
                    <a:latin typeface="Times New Roman" pitchFamily="18" charset="0"/>
                    <a:cs typeface="Times New Roman" pitchFamily="18" charset="0"/>
                  </a:rPr>
                  <a:t>: MN</a:t>
                </a:r>
                <a:r>
                  <a:rPr lang="en-US" sz="1800" dirty="0">
                    <a:latin typeface="Times New Roman" pitchFamily="18" charset="0"/>
                    <a:cs typeface="Times New Roman" pitchFamily="18" charset="0"/>
                  </a:rPr>
                  <a:t/>
                </a:r>
                <a:r>
                  <a:rPr lang="en-US" sz="1800" dirty="0" smtClean="0">
                    <a:latin typeface="Times New Roman" pitchFamily="18" charset="0"/>
                    <a:cs typeface="Times New Roman" pitchFamily="18" charset="0"/>
                  </a:rPr>
                  <a:t>┴</a:t>
                </a:r>
                <a:r>
                  <a:rPr lang="ru-RU" sz="1800" dirty="0" smtClean="0">
                    <a:latin typeface="Times New Roman" pitchFamily="18" charset="0"/>
                    <a:cs typeface="Times New Roman" pitchFamily="18" charset="0"/>
                  </a:rPr>
                  <a:t> АС,</a:t>
                </a:r>
                <a:r>
                  <a:rPr lang="en-US" sz="1800" dirty="0" smtClean="0">
                    <a:latin typeface="Times New Roman" pitchFamily="18" charset="0"/>
                    <a:cs typeface="Times New Roman" pitchFamily="18" charset="0"/>
                  </a:rPr>
                  <a:t/>
                </a:r>
                <a:r>
                  <a:rPr lang="ru-RU" sz="1800" dirty="0" smtClean="0">
                    <a:latin typeface="Times New Roman" pitchFamily="18" charset="0"/>
                    <a:cs typeface="Times New Roman" pitchFamily="18" charset="0"/>
                  </a:rPr>
                  <a:t>BK</a:t>
                </a:r>
                <a:r>
                  <a:rPr lang="ru-RU"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
                </a:r>
                <a:r>
                  <a:rPr lang="ru-RU" sz="1800" dirty="0">
                    <a:latin typeface="Times New Roman" pitchFamily="18" charset="0"/>
                    <a:cs typeface="Times New Roman" pitchFamily="18" charset="0"/>
                  </a:rPr>
                  <a:t>АС, тогда прямая </a:t>
                </a:r>
                <a:r>
                  <a:rPr lang="ru-RU" sz="1800" dirty="0" smtClean="0">
                    <a:latin typeface="Times New Roman" pitchFamily="18" charset="0"/>
                    <a:cs typeface="Times New Roman" pitchFamily="18" charset="0"/>
                  </a:rPr>
                  <a:t>MN</a:t>
                </a:r>
                <a:r>
                  <a:rPr lang="en-US"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 ВК</a:t>
                </a:r>
                <a:r>
                  <a:rPr lang="ru-RU" sz="1800" dirty="0">
                    <a:latin typeface="Times New Roman" pitchFamily="18" charset="0"/>
                    <a:cs typeface="Times New Roman" pitchFamily="18" charset="0"/>
                  </a:rPr>
                  <a:t>.</a:t>
                </a:r>
              </a:p>
              <a:p>
                <a:pPr marL="0" indent="0">
                  <a:lnSpc>
                    <a:spcPct val="150000"/>
                  </a:lnSpc>
                  <a:spcBef>
                    <a:spcPts val="0"/>
                  </a:spcBef>
                  <a:buNone/>
                </a:pPr>
                <a:r>
                  <a:rPr lang="ru-RU" sz="1800" dirty="0">
                    <a:latin typeface="Times New Roman" pitchFamily="18" charset="0"/>
                    <a:cs typeface="Times New Roman" pitchFamily="18" charset="0"/>
                  </a:rPr>
                  <a:t>2</a:t>
                </a:r>
                <a:r>
                  <a:rPr lang="ru-RU" sz="1800" dirty="0" smtClean="0">
                    <a:latin typeface="Times New Roman" pitchFamily="18" charset="0"/>
                    <a:cs typeface="Times New Roman" pitchFamily="18" charset="0"/>
                  </a:rPr>
                  <a:t>. Прямоугольные </a:t>
                </a:r>
                <a:r>
                  <a:rPr lang="ru-RU" sz="1800" dirty="0">
                    <a:latin typeface="Times New Roman" pitchFamily="18" charset="0"/>
                    <a:cs typeface="Times New Roman" pitchFamily="18" charset="0"/>
                  </a:rPr>
                  <a:t>треугольники BHM и CNM равны по гипотенузе и острому углу, тогда</a:t>
                </a:r>
                <a:r>
                  <a:rPr lang="en-US" sz="1800" dirty="0">
                    <a:latin typeface="Times New Roman" pitchFamily="18" charset="0"/>
                    <a:cs typeface="Times New Roman" pitchFamily="18" charset="0"/>
                  </a:rPr>
                  <a:t/>
                </a:r>
                <a:r>
                  <a:rPr lang="ru-RU" sz="1800" dirty="0">
                    <a:latin typeface="Times New Roman" pitchFamily="18" charset="0"/>
                    <a:cs typeface="Times New Roman" pitchFamily="18" charset="0"/>
                  </a:rPr>
                  <a:t>MH = MN, но MN = </a:t>
                </a:r>
                <a:r>
                  <a:rPr lang="ru-RU" sz="1800" dirty="0" smtClean="0">
                    <a:latin typeface="Times New Roman" pitchFamily="18" charset="0"/>
                    <a:cs typeface="Times New Roman" pitchFamily="18" charset="0"/>
                  </a:rPr>
                  <a:t>8</a:t>
                </a:r>
                <a:r>
                  <a:rPr lang="ru-RU" sz="1800" dirty="0">
                    <a:latin typeface="Times New Roman" pitchFamily="18" charset="0"/>
                    <a:cs typeface="Times New Roman" pitchFamily="18" charset="0"/>
                  </a:rPr>
                  <a:t>, тогда MH = 8 и NH </a:t>
                </a:r>
                <a:r>
                  <a:rPr lang="ru-RU" sz="1800" dirty="0" smtClean="0">
                    <a:latin typeface="Times New Roman" pitchFamily="18" charset="0"/>
                    <a:cs typeface="Times New Roman" pitchFamily="18" charset="0"/>
                  </a:rPr>
                  <a:t>= 16</a:t>
                </a:r>
                <a:r>
                  <a:rPr lang="ru-RU" sz="1800" dirty="0">
                    <a:latin typeface="Times New Roman" pitchFamily="18" charset="0"/>
                    <a:cs typeface="Times New Roman" pitchFamily="18" charset="0"/>
                  </a:rPr>
                  <a:t>.</a:t>
                </a:r>
              </a:p>
              <a:p>
                <a:pPr marL="0" indent="0">
                  <a:lnSpc>
                    <a:spcPct val="150000"/>
                  </a:lnSpc>
                  <a:spcBef>
                    <a:spcPts val="0"/>
                  </a:spcBef>
                  <a:buNone/>
                </a:pPr>
                <a:r>
                  <a:rPr lang="ru-RU" sz="1800" dirty="0">
                    <a:latin typeface="Times New Roman" pitchFamily="18" charset="0"/>
                    <a:cs typeface="Times New Roman" pitchFamily="18" charset="0"/>
                  </a:rPr>
                  <a:t>3</a:t>
                </a:r>
                <a:r>
                  <a:rPr lang="ru-RU" sz="1800" dirty="0" smtClean="0">
                    <a:latin typeface="Times New Roman" pitchFamily="18" charset="0"/>
                    <a:cs typeface="Times New Roman" pitchFamily="18" charset="0"/>
                  </a:rPr>
                  <a:t>. BF</a:t>
                </a:r>
                <a:r>
                  <a:rPr lang="ru-RU" sz="1800" dirty="0">
                    <a:latin typeface="Times New Roman" pitchFamily="18" charset="0"/>
                    <a:cs typeface="Times New Roman" pitchFamily="18" charset="0"/>
                  </a:rPr>
                  <a:t> – высота    АВС</a:t>
                </a:r>
                <a:r>
                  <a:rPr lang="ru-RU"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BF</a:t>
                </a:r>
                <a:r>
                  <a:rPr lang="ru-RU" sz="1800" dirty="0" smtClean="0">
                    <a:latin typeface="Times New Roman" pitchFamily="18" charset="0"/>
                    <a:cs typeface="Times New Roman" pitchFamily="18" charset="0"/>
                  </a:rPr>
                  <a:t/>
                </a:r>
                <a:r>
                  <a:rPr lang="en-US" sz="1800" dirty="0" smtClean="0">
                    <a:latin typeface="Times New Roman" pitchFamily="18" charset="0"/>
                    <a:cs typeface="Times New Roman" pitchFamily="18" charset="0"/>
                  </a:rPr>
                  <a:t>=</a:t>
                </a:r>
                <a:r>
                  <a:rPr lang="ru-RU" sz="1800" dirty="0" smtClean="0">
                    <a:latin typeface="Times New Roman" pitchFamily="18" charset="0"/>
                    <a:cs typeface="Times New Roman" pitchFamily="18" charset="0"/>
                  </a:rPr>
                  <a:t/>
                </a:r>
                <a:r>
                  <a:rPr lang="en-US" sz="1800" dirty="0" smtClean="0">
                    <a:latin typeface="Times New Roman" pitchFamily="18" charset="0"/>
                    <a:cs typeface="Times New Roman" pitchFamily="18" charset="0"/>
                  </a:rPr>
                  <a:t>NH</a:t>
                </a:r>
                <a:r>
                  <a:rPr lang="ru-RU" sz="1800" dirty="0" smtClean="0">
                    <a:latin typeface="Times New Roman" pitchFamily="18" charset="0"/>
                    <a:cs typeface="Times New Roman" pitchFamily="18" charset="0"/>
                  </a:rPr>
                  <a:t/>
                </a:r>
                <a:r>
                  <a:rPr lang="en-US" sz="1800" dirty="0" smtClean="0">
                    <a:latin typeface="Times New Roman" pitchFamily="18" charset="0"/>
                    <a:cs typeface="Times New Roman" pitchFamily="18" charset="0"/>
                  </a:rPr>
                  <a:t>=</a:t>
                </a:r>
                <a:r>
                  <a:rPr lang="ru-RU" sz="1800" dirty="0" smtClean="0">
                    <a:latin typeface="Times New Roman" pitchFamily="18" charset="0"/>
                    <a:cs typeface="Times New Roman" pitchFamily="18" charset="0"/>
                  </a:rPr>
                  <a:t/>
                </a:r>
                <a:r>
                  <a:rPr lang="en-US" sz="1800" dirty="0" smtClean="0">
                    <a:latin typeface="Times New Roman" pitchFamily="18" charset="0"/>
                    <a:cs typeface="Times New Roman" pitchFamily="18" charset="0"/>
                  </a:rPr>
                  <a:t>16</a:t>
                </a:r>
                <a:r>
                  <a:rPr lang="ru-RU" sz="1800" dirty="0" smtClean="0">
                    <a:latin typeface="Times New Roman" pitchFamily="18" charset="0"/>
                    <a:cs typeface="Times New Roman" pitchFamily="18" charset="0"/>
                  </a:rPr>
                  <a:t> /как </a:t>
                </a:r>
                <a:r>
                  <a:rPr lang="ru-RU" sz="1800" dirty="0">
                    <a:latin typeface="Times New Roman" pitchFamily="18" charset="0"/>
                    <a:cs typeface="Times New Roman" pitchFamily="18" charset="0"/>
                  </a:rPr>
                  <a:t>расстояния между параллельными </a:t>
                </a:r>
                <a:r>
                  <a:rPr lang="ru-RU" sz="1800" dirty="0" smtClean="0">
                    <a:latin typeface="Times New Roman" pitchFamily="18" charset="0"/>
                    <a:cs typeface="Times New Roman" pitchFamily="18" charset="0"/>
                  </a:rPr>
                  <a:t>прямыми/.</a:t>
                </a:r>
                <a:endParaRPr lang="ru-RU" sz="1800" dirty="0">
                  <a:latin typeface="Times New Roman" pitchFamily="18" charset="0"/>
                  <a:cs typeface="Times New Roman" pitchFamily="18" charset="0"/>
                </a:endParaRPr>
              </a:p>
              <a:p>
                <a:pPr marL="0" indent="0">
                  <a:lnSpc>
                    <a:spcPct val="150000"/>
                  </a:lnSpc>
                  <a:spcBef>
                    <a:spcPts val="0"/>
                  </a:spcBef>
                  <a:buNone/>
                </a:pPr>
                <a:r>
                  <a:rPr lang="ru-RU" sz="1800" dirty="0">
                    <a:latin typeface="Times New Roman" pitchFamily="18" charset="0"/>
                    <a:cs typeface="Times New Roman" pitchFamily="18" charset="0"/>
                  </a:rPr>
                  <a:t>4</a:t>
                </a:r>
                <a:r>
                  <a:rPr lang="ru-RU"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S</a:t>
                </a:r>
                <a:r>
                  <a:rPr lang="en-US" sz="1800" baseline="-25000" dirty="0" smtClean="0">
                    <a:latin typeface="Times New Roman" pitchFamily="18" charset="0"/>
                    <a:cs typeface="Times New Roman" pitchFamily="18" charset="0"/>
                  </a:rPr>
                  <a:t>ABC</a:t>
                </a:r>
                <a:r>
                  <a:rPr lang="ru-RU" sz="1800" baseline="-25000" dirty="0" smtClean="0">
                    <a:latin typeface="Times New Roman" pitchFamily="18" charset="0"/>
                    <a:cs typeface="Times New Roman" pitchFamily="18" charset="0"/>
                  </a:rPr>
                  <a:t/>
                </a:r>
                <a:r>
                  <a:rPr lang="ru-RU" sz="1800" dirty="0" smtClean="0">
                    <a:latin typeface="Times New Roman" pitchFamily="18" charset="0"/>
                    <a:cs typeface="Times New Roman" pitchFamily="18" charset="0"/>
                  </a:rPr>
                  <a:t/>
                </a:r>
                <a:r>
                  <a:rPr lang="ru-RU" sz="1800" dirty="0">
                    <a:latin typeface="Times New Roman" panose="02020603050405020304" pitchFamily="18" charset="0"/>
                    <a:cs typeface="Times New Roman" panose="02020603050405020304" pitchFamily="18" charset="0"/>
                  </a:rPr>
                  <a:t>= </a:t>
                </a:r>
                <a14:m>
                  <m:oMath xmlns:m="http://schemas.openxmlformats.org/officeDocument/2006/math">
                    <m:f>
                      <m:fPr>
                        <m:ctrlPr>
                          <a:rPr lang="ru-RU" sz="1800" i="1">
                            <a:latin typeface="Cambria Math"/>
                            <a:cs typeface="Times New Roman" pitchFamily="18" charset="0"/>
                          </a:rPr>
                        </m:ctrlPr>
                      </m:fPr>
                      <m:num>
                        <m:r>
                          <a:rPr lang="ru-RU" sz="1800" i="1">
                            <a:latin typeface="Cambria Math"/>
                            <a:cs typeface="Times New Roman" pitchFamily="18" charset="0"/>
                          </a:rPr>
                          <m:t>1</m:t>
                        </m:r>
                      </m:num>
                      <m:den>
                        <m:r>
                          <a:rPr lang="ru-RU" sz="1800" i="1">
                            <a:latin typeface="Cambria Math"/>
                            <a:cs typeface="Times New Roman" pitchFamily="18" charset="0"/>
                          </a:rPr>
                          <m:t>2</m:t>
                        </m:r>
                      </m:den>
                    </m:f>
                  </m:oMath>
                </a14:m>
                <a:r>
                  <a:rPr lang="en-US" sz="1800" dirty="0">
                    <a:latin typeface="Times New Roman" pitchFamily="18" charset="0"/>
                    <a:cs typeface="Times New Roman" pitchFamily="18" charset="0"/>
                  </a:rPr>
                  <a:t> ∙ </a:t>
                </a:r>
                <a:r>
                  <a:rPr lang="en-US" sz="1800" dirty="0" smtClean="0">
                    <a:latin typeface="Times New Roman" pitchFamily="18" charset="0"/>
                    <a:cs typeface="Times New Roman" pitchFamily="18" charset="0"/>
                  </a:rPr>
                  <a:t>AC</a:t>
                </a:r>
                <a:r>
                  <a:rPr lang="ru-RU" sz="1800" dirty="0" smtClean="0">
                    <a:latin typeface="Times New Roman" pitchFamily="18" charset="0"/>
                    <a:cs typeface="Times New Roman" pitchFamily="18" charset="0"/>
                  </a:rPr>
                  <a:t/>
                </a:r>
                <a:r>
                  <a:rPr lang="en-US" sz="1800" dirty="0">
                    <a:latin typeface="Times New Roman" pitchFamily="18" charset="0"/>
                    <a:cs typeface="Times New Roman" pitchFamily="18" charset="0"/>
                  </a:rPr>
                  <a:t>∙</a:t>
                </a:r>
                <a:r>
                  <a:rPr lang="ru-RU" sz="1800" dirty="0">
                    <a:latin typeface="Times New Roman" pitchFamily="18" charset="0"/>
                    <a:cs typeface="Times New Roman" pitchFamily="18" charset="0"/>
                  </a:rPr>
                  <a:t/>
                </a:r>
                <a:r>
                  <a:rPr lang="en-US" sz="1800" dirty="0" smtClean="0">
                    <a:latin typeface="Times New Roman" pitchFamily="18" charset="0"/>
                    <a:cs typeface="Times New Roman" pitchFamily="18" charset="0"/>
                  </a:rPr>
                  <a:t>BF, S</a:t>
                </a:r>
                <a:r>
                  <a:rPr lang="en-US" sz="1800" baseline="-25000" dirty="0" smtClean="0">
                    <a:latin typeface="Times New Roman" pitchFamily="18" charset="0"/>
                    <a:cs typeface="Times New Roman" pitchFamily="18" charset="0"/>
                  </a:rPr>
                  <a:t>ABC </a:t>
                </a:r>
                <a:r>
                  <a:rPr lang="ru-RU" sz="1800" dirty="0" smtClean="0">
                    <a:latin typeface="Times New Roman" pitchFamily="18" charset="0"/>
                    <a:cs typeface="Times New Roman" pitchFamily="18" charset="0"/>
                  </a:rPr>
                  <a:t>=</a:t>
                </a:r>
                <a:r>
                  <a:rPr lang="en-US" sz="1800" dirty="0" smtClean="0">
                    <a:latin typeface="Times New Roman" pitchFamily="18" charset="0"/>
                    <a:cs typeface="Times New Roman" pitchFamily="18" charset="0"/>
                  </a:rPr>
                  <a:t/>
                </a:r>
                <a14:m>
                  <m:oMath xmlns:m="http://schemas.openxmlformats.org/officeDocument/2006/math">
                    <m:f>
                      <m:fPr>
                        <m:ctrlPr>
                          <a:rPr lang="en-US" sz="1800" i="1" smtClean="0">
                            <a:latin typeface="Cambria Math"/>
                            <a:cs typeface="Times New Roman" pitchFamily="18" charset="0"/>
                          </a:rPr>
                        </m:ctrlPr>
                      </m:fPr>
                      <m:num>
                        <m:r>
                          <a:rPr lang="en-US" sz="1800" i="1">
                            <a:latin typeface="Cambria Math"/>
                            <a:cs typeface="Times New Roman" pitchFamily="18" charset="0"/>
                          </a:rPr>
                          <m:t>40</m:t>
                        </m:r>
                        <m:r>
                          <a:rPr lang="en-US" sz="1800" i="1">
                            <a:latin typeface="Cambria Math"/>
                            <a:cs typeface="Times New Roman" pitchFamily="18" charset="0"/>
                          </a:rPr>
                          <m:t> ∙ </m:t>
                        </m:r>
                        <m:r>
                          <a:rPr lang="en-US" sz="1800" i="1">
                            <a:latin typeface="Cambria Math"/>
                            <a:cs typeface="Times New Roman" pitchFamily="18" charset="0"/>
                          </a:rPr>
                          <m:t>16</m:t>
                        </m:r>
                      </m:num>
                      <m:den>
                        <m:r>
                          <a:rPr lang="en-US" sz="1800" b="0" i="1" smtClean="0">
                            <a:latin typeface="Cambria Math"/>
                            <a:cs typeface="Times New Roman" pitchFamily="18" charset="0"/>
                          </a:rPr>
                          <m:t>2</m:t>
                        </m:r>
                      </m:den>
                    </m:f>
                  </m:oMath>
                </a14:m>
                <a:r>
                  <a:rPr lang="en-US" sz="1800" dirty="0" smtClean="0">
                    <a:latin typeface="Times New Roman" pitchFamily="18" charset="0"/>
                    <a:cs typeface="Times New Roman" pitchFamily="18" charset="0"/>
                  </a:rPr>
                  <a:t> = 320 </a:t>
                </a:r>
                <a:r>
                  <a:rPr lang="en-US" sz="1800" dirty="0">
                    <a:latin typeface="Times New Roman" pitchFamily="18" charset="0"/>
                    <a:cs typeface="Times New Roman" pitchFamily="18" charset="0"/>
                  </a:rPr>
                  <a:t>c</a:t>
                </a:r>
                <a:r>
                  <a:rPr lang="ru-RU" sz="1800" dirty="0">
                    <a:latin typeface="Times New Roman" pitchFamily="18" charset="0"/>
                    <a:cs typeface="Times New Roman" pitchFamily="18" charset="0"/>
                  </a:rPr>
                  <a:t>м</a:t>
                </a:r>
                <a:r>
                  <a:rPr lang="ru-RU" sz="1800" baseline="30000" dirty="0">
                    <a:latin typeface="Times New Roman" pitchFamily="18" charset="0"/>
                    <a:cs typeface="Times New Roman" pitchFamily="18" charset="0"/>
                  </a:rPr>
                  <a:t>2</a:t>
                </a:r>
                <a:r>
                  <a:rPr lang="ru-RU" sz="1800" dirty="0">
                    <a:latin typeface="Times New Roman" pitchFamily="18" charset="0"/>
                    <a:cs typeface="Times New Roman" pitchFamily="18" charset="0"/>
                  </a:rPr>
                  <a:t>. </a:t>
                </a:r>
                <a:endParaRPr lang="ru-RU" sz="1800" baseline="30000" dirty="0">
                  <a:latin typeface="Times New Roman" pitchFamily="18" charset="0"/>
                  <a:cs typeface="Times New Roman" pitchFamily="18" charset="0"/>
                </a:endParaRPr>
              </a:p>
              <a:p>
                <a:pPr marL="0" indent="0">
                  <a:lnSpc>
                    <a:spcPct val="150000"/>
                  </a:lnSpc>
                  <a:spcBef>
                    <a:spcPts val="0"/>
                  </a:spcBef>
                  <a:buNone/>
                </a:pPr>
                <a:r>
                  <a:rPr lang="ru-RU" sz="1800" dirty="0" smtClean="0">
                    <a:latin typeface="Times New Roman" pitchFamily="18" charset="0"/>
                    <a:cs typeface="Times New Roman" pitchFamily="18" charset="0"/>
                  </a:rPr>
                  <a:t/>
                </a:r>
              </a:p>
              <a:p>
                <a:pPr>
                  <a:buNone/>
                </a:pPr>
                <a:r>
                  <a:rPr lang="ru-RU" sz="1800" dirty="0" smtClean="0">
                    <a:latin typeface="Times New Roman" pitchFamily="18" charset="0"/>
                    <a:cs typeface="Times New Roman" pitchFamily="18" charset="0"/>
                  </a:rPr>
                  <a:t/>
                </a:r>
                <a:endParaRPr lang="ru-RU" sz="1800" dirty="0">
                  <a:latin typeface="Times New Roman" pitchFamily="18" charset="0"/>
                  <a:cs typeface="Times New Roman" pitchFamily="18" charset="0"/>
                </a:endParaRPr>
              </a:p>
            </p:txBody>
          </p:sp>
        </mc:Choice>
        <mc:Fallback>
          <p:sp>
            <p:nvSpPr>
              <p:cNvPr id="3" name="Содержимое 2"/>
              <p:cNvSpPr>
                <a:spLocks noGrp="1" noRot="1" noChangeAspect="1" noMove="1" noResize="1" noEditPoints="1" noAdjustHandles="1" noChangeArrowheads="1" noChangeShapeType="1" noTextEdit="1"/>
              </p:cNvSpPr>
              <p:nvPr>
                <p:ph sz="half" idx="1"/>
              </p:nvPr>
            </p:nvSpPr>
            <p:spPr>
              <a:xfrm>
                <a:off x="21122" y="1124744"/>
                <a:ext cx="9015373" cy="5616624"/>
              </a:xfrm>
              <a:blipFill rotWithShape="1">
                <a:blip r:embed="rId3" cstate="print"/>
                <a:stretch>
                  <a:fillRect l="-541"/>
                </a:stretch>
              </a:blipFill>
            </p:spPr>
            <p:txBody>
              <a:bodyPr/>
              <a:lstStyle/>
              <a:p>
                <a:r>
                  <a:rPr lang="ru-RU">
                    <a:noFill/>
                  </a:rPr>
                  <a:t> </a:t>
                </a:r>
              </a:p>
            </p:txBody>
          </p:sp>
        </mc:Fallback>
      </mc:AlternateContent>
      <p:cxnSp>
        <p:nvCxnSpPr>
          <p:cNvPr id="14" name="Прямая соединительная линия 13"/>
          <p:cNvCxnSpPr/>
          <p:nvPr/>
        </p:nvCxnSpPr>
        <p:spPr>
          <a:xfrm flipH="1">
            <a:off x="2521877" y="4500570"/>
            <a:ext cx="692801" cy="1541988"/>
          </a:xfrm>
          <a:prstGeom prst="line">
            <a:avLst/>
          </a:prstGeom>
        </p:spPr>
        <p:style>
          <a:lnRef idx="1">
            <a:schemeClr val="dk1"/>
          </a:lnRef>
          <a:fillRef idx="0">
            <a:schemeClr val="dk1"/>
          </a:fillRef>
          <a:effectRef idx="0">
            <a:schemeClr val="dk1"/>
          </a:effectRef>
          <a:fontRef idx="minor">
            <a:schemeClr val="tx1"/>
          </a:fontRef>
        </p:style>
      </p:cxnSp>
      <p:cxnSp>
        <p:nvCxnSpPr>
          <p:cNvPr id="16" name="Прямая соединительная линия 15"/>
          <p:cNvCxnSpPr/>
          <p:nvPr/>
        </p:nvCxnSpPr>
        <p:spPr>
          <a:xfrm>
            <a:off x="3214678" y="4500570"/>
            <a:ext cx="1878967" cy="1524835"/>
          </a:xfrm>
          <a:prstGeom prst="line">
            <a:avLst/>
          </a:prstGeom>
        </p:spPr>
        <p:style>
          <a:lnRef idx="1">
            <a:schemeClr val="dk1"/>
          </a:lnRef>
          <a:fillRef idx="0">
            <a:schemeClr val="dk1"/>
          </a:fillRef>
          <a:effectRef idx="0">
            <a:schemeClr val="dk1"/>
          </a:effectRef>
          <a:fontRef idx="minor">
            <a:schemeClr val="tx1"/>
          </a:fontRef>
        </p:style>
      </p:cxnSp>
      <p:cxnSp>
        <p:nvCxnSpPr>
          <p:cNvPr id="18" name="Прямая соединительная линия 17"/>
          <p:cNvCxnSpPr/>
          <p:nvPr/>
        </p:nvCxnSpPr>
        <p:spPr>
          <a:xfrm>
            <a:off x="2525981" y="6036039"/>
            <a:ext cx="2571768" cy="1588"/>
          </a:xfrm>
          <a:prstGeom prst="line">
            <a:avLst/>
          </a:prstGeom>
        </p:spPr>
        <p:style>
          <a:lnRef idx="1">
            <a:schemeClr val="dk1"/>
          </a:lnRef>
          <a:fillRef idx="0">
            <a:schemeClr val="dk1"/>
          </a:fillRef>
          <a:effectRef idx="0">
            <a:schemeClr val="dk1"/>
          </a:effectRef>
          <a:fontRef idx="minor">
            <a:schemeClr val="tx1"/>
          </a:fontRef>
        </p:style>
      </p:cxnSp>
      <p:cxnSp>
        <p:nvCxnSpPr>
          <p:cNvPr id="20" name="Прямая соединительная линия 19"/>
          <p:cNvCxnSpPr/>
          <p:nvPr/>
        </p:nvCxnSpPr>
        <p:spPr>
          <a:xfrm flipH="1">
            <a:off x="4154161" y="5271564"/>
            <a:ext cx="1588" cy="756170"/>
          </a:xfrm>
          <a:prstGeom prst="line">
            <a:avLst/>
          </a:prstGeom>
        </p:spPr>
        <p:style>
          <a:lnRef idx="1">
            <a:schemeClr val="dk1"/>
          </a:lnRef>
          <a:fillRef idx="0">
            <a:schemeClr val="dk1"/>
          </a:fillRef>
          <a:effectRef idx="0">
            <a:schemeClr val="dk1"/>
          </a:effectRef>
          <a:fontRef idx="minor">
            <a:schemeClr val="tx1"/>
          </a:fontRef>
        </p:style>
      </p:cxnSp>
      <p:sp>
        <p:nvSpPr>
          <p:cNvPr id="21" name="Прямоугольник 20"/>
          <p:cNvSpPr/>
          <p:nvPr/>
        </p:nvSpPr>
        <p:spPr>
          <a:xfrm>
            <a:off x="2214546" y="6052543"/>
            <a:ext cx="340158" cy="369332"/>
          </a:xfrm>
          <a:prstGeom prst="rect">
            <a:avLst/>
          </a:prstGeom>
        </p:spPr>
        <p:txBody>
          <a:bodyPr wrap="none">
            <a:spAutoFit/>
          </a:bodyPr>
          <a:lstStyle/>
          <a:p>
            <a:r>
              <a:rPr lang="ru-RU" dirty="0" smtClean="0"/>
              <a:t>А</a:t>
            </a:r>
            <a:endParaRPr lang="ru-RU" dirty="0"/>
          </a:p>
        </p:txBody>
      </p:sp>
      <p:sp>
        <p:nvSpPr>
          <p:cNvPr id="22" name="Прямоугольник 21"/>
          <p:cNvSpPr/>
          <p:nvPr/>
        </p:nvSpPr>
        <p:spPr>
          <a:xfrm>
            <a:off x="4100219" y="4926115"/>
            <a:ext cx="399468" cy="369332"/>
          </a:xfrm>
          <a:prstGeom prst="rect">
            <a:avLst/>
          </a:prstGeom>
        </p:spPr>
        <p:txBody>
          <a:bodyPr wrap="none">
            <a:spAutoFit/>
          </a:bodyPr>
          <a:lstStyle/>
          <a:p>
            <a:r>
              <a:rPr lang="en-US" dirty="0" smtClean="0"/>
              <a:t>M</a:t>
            </a:r>
            <a:endParaRPr lang="ru-RU" dirty="0"/>
          </a:p>
        </p:txBody>
      </p:sp>
      <p:sp>
        <p:nvSpPr>
          <p:cNvPr id="819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13" name="TextBox 12"/>
          <p:cNvSpPr txBox="1"/>
          <p:nvPr/>
        </p:nvSpPr>
        <p:spPr>
          <a:xfrm>
            <a:off x="4144864" y="6042558"/>
            <a:ext cx="286546" cy="369332"/>
          </a:xfrm>
          <a:prstGeom prst="rect">
            <a:avLst/>
          </a:prstGeom>
          <a:noFill/>
        </p:spPr>
        <p:txBody>
          <a:bodyPr wrap="square" rtlCol="0">
            <a:spAutoFit/>
          </a:bodyPr>
          <a:lstStyle/>
          <a:p>
            <a:r>
              <a:rPr lang="en-US" dirty="0" smtClean="0"/>
              <a:t>N</a:t>
            </a:r>
            <a:endParaRPr lang="ru-RU" dirty="0"/>
          </a:p>
        </p:txBody>
      </p:sp>
      <p:sp>
        <p:nvSpPr>
          <p:cNvPr id="34" name="Прямоугольник 33"/>
          <p:cNvSpPr/>
          <p:nvPr/>
        </p:nvSpPr>
        <p:spPr>
          <a:xfrm>
            <a:off x="3011980" y="4087252"/>
            <a:ext cx="335348" cy="369332"/>
          </a:xfrm>
          <a:prstGeom prst="rect">
            <a:avLst/>
          </a:prstGeom>
        </p:spPr>
        <p:txBody>
          <a:bodyPr wrap="none">
            <a:spAutoFit/>
          </a:bodyPr>
          <a:lstStyle/>
          <a:p>
            <a:r>
              <a:rPr lang="ru-RU" dirty="0" smtClean="0"/>
              <a:t>В</a:t>
            </a:r>
            <a:endParaRPr lang="ru-RU" dirty="0"/>
          </a:p>
        </p:txBody>
      </p:sp>
      <p:cxnSp>
        <p:nvCxnSpPr>
          <p:cNvPr id="31" name="Соединительная линия уступом 30"/>
          <p:cNvCxnSpPr/>
          <p:nvPr/>
        </p:nvCxnSpPr>
        <p:spPr>
          <a:xfrm rot="16200000" flipH="1">
            <a:off x="4138171" y="5828686"/>
            <a:ext cx="237294" cy="177412"/>
          </a:xfrm>
          <a:prstGeom prst="bentConnector3">
            <a:avLst>
              <a:gd name="adj1" fmla="val -895"/>
            </a:avLst>
          </a:prstGeom>
        </p:spPr>
        <p:style>
          <a:lnRef idx="1">
            <a:schemeClr val="dk1"/>
          </a:lnRef>
          <a:fillRef idx="0">
            <a:schemeClr val="dk1"/>
          </a:fillRef>
          <a:effectRef idx="0">
            <a:schemeClr val="dk1"/>
          </a:effectRef>
          <a:fontRef idx="minor">
            <a:schemeClr val="tx1"/>
          </a:fontRef>
        </p:style>
      </p:cxnSp>
      <p:sp>
        <p:nvSpPr>
          <p:cNvPr id="44" name="Прямоугольник 43"/>
          <p:cNvSpPr/>
          <p:nvPr/>
        </p:nvSpPr>
        <p:spPr>
          <a:xfrm>
            <a:off x="5047714" y="6023817"/>
            <a:ext cx="332142" cy="369332"/>
          </a:xfrm>
          <a:prstGeom prst="rect">
            <a:avLst/>
          </a:prstGeom>
        </p:spPr>
        <p:txBody>
          <a:bodyPr wrap="none">
            <a:spAutoFit/>
          </a:bodyPr>
          <a:lstStyle/>
          <a:p>
            <a:r>
              <a:rPr lang="ru-RU" dirty="0"/>
              <a:t>С</a:t>
            </a:r>
          </a:p>
        </p:txBody>
      </p:sp>
      <p:cxnSp>
        <p:nvCxnSpPr>
          <p:cNvPr id="40" name="Прямая соединительная линия 39"/>
          <p:cNvCxnSpPr>
            <a:endCxn id="70" idx="0"/>
          </p:cNvCxnSpPr>
          <p:nvPr/>
        </p:nvCxnSpPr>
        <p:spPr>
          <a:xfrm>
            <a:off x="3214678" y="4515783"/>
            <a:ext cx="0" cy="1536760"/>
          </a:xfrm>
          <a:prstGeom prst="line">
            <a:avLst/>
          </a:prstGeom>
        </p:spPr>
        <p:style>
          <a:lnRef idx="1">
            <a:schemeClr val="dk1"/>
          </a:lnRef>
          <a:fillRef idx="0">
            <a:schemeClr val="dk1"/>
          </a:fillRef>
          <a:effectRef idx="0">
            <a:schemeClr val="dk1"/>
          </a:effectRef>
          <a:fontRef idx="minor">
            <a:schemeClr val="tx1"/>
          </a:fontRef>
        </p:style>
      </p:cxnSp>
      <p:cxnSp>
        <p:nvCxnSpPr>
          <p:cNvPr id="47" name="Прямая соединительная линия 46"/>
          <p:cNvCxnSpPr/>
          <p:nvPr/>
        </p:nvCxnSpPr>
        <p:spPr>
          <a:xfrm>
            <a:off x="4155749" y="4509640"/>
            <a:ext cx="0" cy="1542903"/>
          </a:xfrm>
          <a:prstGeom prst="line">
            <a:avLst/>
          </a:prstGeom>
        </p:spPr>
        <p:style>
          <a:lnRef idx="1">
            <a:schemeClr val="dk1"/>
          </a:lnRef>
          <a:fillRef idx="0">
            <a:schemeClr val="dk1"/>
          </a:fillRef>
          <a:effectRef idx="0">
            <a:schemeClr val="dk1"/>
          </a:effectRef>
          <a:fontRef idx="minor">
            <a:schemeClr val="tx1"/>
          </a:fontRef>
        </p:style>
      </p:cxnSp>
      <p:cxnSp>
        <p:nvCxnSpPr>
          <p:cNvPr id="48" name="Прямая соединительная линия 47"/>
          <p:cNvCxnSpPr/>
          <p:nvPr/>
        </p:nvCxnSpPr>
        <p:spPr>
          <a:xfrm flipH="1" flipV="1">
            <a:off x="3206331" y="4515784"/>
            <a:ext cx="2200201" cy="4991"/>
          </a:xfrm>
          <a:prstGeom prst="line">
            <a:avLst/>
          </a:prstGeom>
        </p:spPr>
        <p:style>
          <a:lnRef idx="1">
            <a:schemeClr val="dk1"/>
          </a:lnRef>
          <a:fillRef idx="0">
            <a:schemeClr val="dk1"/>
          </a:fillRef>
          <a:effectRef idx="0">
            <a:schemeClr val="dk1"/>
          </a:effectRef>
          <a:fontRef idx="minor">
            <a:schemeClr val="tx1"/>
          </a:fontRef>
        </p:style>
      </p:cxnSp>
      <p:cxnSp>
        <p:nvCxnSpPr>
          <p:cNvPr id="52" name="Соединительная линия уступом 51"/>
          <p:cNvCxnSpPr/>
          <p:nvPr/>
        </p:nvCxnSpPr>
        <p:spPr>
          <a:xfrm rot="10800000">
            <a:off x="3807761" y="4509640"/>
            <a:ext cx="347988" cy="215504"/>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sp>
        <p:nvSpPr>
          <p:cNvPr id="56" name="Дуга 55"/>
          <p:cNvSpPr/>
          <p:nvPr/>
        </p:nvSpPr>
        <p:spPr>
          <a:xfrm rot="826427" flipH="1">
            <a:off x="3958952" y="5015901"/>
            <a:ext cx="282532" cy="239102"/>
          </a:xfrm>
          <a:prstGeom prst="arc">
            <a:avLst>
              <a:gd name="adj1" fmla="val 15180645"/>
              <a:gd name="adj2" fmla="val 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ru-RU"/>
          </a:p>
        </p:txBody>
      </p:sp>
      <p:sp>
        <p:nvSpPr>
          <p:cNvPr id="58" name="Дуга 57"/>
          <p:cNvSpPr/>
          <p:nvPr/>
        </p:nvSpPr>
        <p:spPr>
          <a:xfrm rot="7036577">
            <a:off x="4076594" y="5226256"/>
            <a:ext cx="246259" cy="286709"/>
          </a:xfrm>
          <a:prstGeom prst="arc">
            <a:avLst>
              <a:gd name="adj1" fmla="val 15180645"/>
              <a:gd name="adj2" fmla="val 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ru-RU"/>
          </a:p>
        </p:txBody>
      </p:sp>
      <p:cxnSp>
        <p:nvCxnSpPr>
          <p:cNvPr id="51" name="Прямая соединительная линия 50"/>
          <p:cNvCxnSpPr/>
          <p:nvPr/>
        </p:nvCxnSpPr>
        <p:spPr>
          <a:xfrm flipH="1">
            <a:off x="3635896" y="4797152"/>
            <a:ext cx="171864" cy="188552"/>
          </a:xfrm>
          <a:prstGeom prst="line">
            <a:avLst/>
          </a:prstGeom>
        </p:spPr>
        <p:style>
          <a:lnRef idx="1">
            <a:schemeClr val="dk1"/>
          </a:lnRef>
          <a:fillRef idx="0">
            <a:schemeClr val="dk1"/>
          </a:fillRef>
          <a:effectRef idx="0">
            <a:schemeClr val="dk1"/>
          </a:effectRef>
          <a:fontRef idx="minor">
            <a:schemeClr val="tx1"/>
          </a:fontRef>
        </p:style>
      </p:cxnSp>
      <p:cxnSp>
        <p:nvCxnSpPr>
          <p:cNvPr id="61" name="Прямая соединительная линия 60"/>
          <p:cNvCxnSpPr/>
          <p:nvPr/>
        </p:nvCxnSpPr>
        <p:spPr>
          <a:xfrm flipH="1">
            <a:off x="4572000" y="5572888"/>
            <a:ext cx="171864" cy="188552"/>
          </a:xfrm>
          <a:prstGeom prst="line">
            <a:avLst/>
          </a:prstGeom>
        </p:spPr>
        <p:style>
          <a:lnRef idx="1">
            <a:schemeClr val="dk1"/>
          </a:lnRef>
          <a:fillRef idx="0">
            <a:schemeClr val="dk1"/>
          </a:fillRef>
          <a:effectRef idx="0">
            <a:schemeClr val="dk1"/>
          </a:effectRef>
          <a:fontRef idx="minor">
            <a:schemeClr val="tx1"/>
          </a:fontRef>
        </p:style>
      </p:cxnSp>
      <p:sp>
        <p:nvSpPr>
          <p:cNvPr id="63" name="Прямоугольник 62"/>
          <p:cNvSpPr/>
          <p:nvPr/>
        </p:nvSpPr>
        <p:spPr>
          <a:xfrm>
            <a:off x="5153356" y="4111134"/>
            <a:ext cx="344966" cy="369332"/>
          </a:xfrm>
          <a:prstGeom prst="rect">
            <a:avLst/>
          </a:prstGeom>
        </p:spPr>
        <p:txBody>
          <a:bodyPr wrap="none">
            <a:spAutoFit/>
          </a:bodyPr>
          <a:lstStyle/>
          <a:p>
            <a:r>
              <a:rPr lang="en-US" dirty="0" smtClean="0"/>
              <a:t>K</a:t>
            </a:r>
            <a:endParaRPr lang="ru-RU" dirty="0"/>
          </a:p>
        </p:txBody>
      </p:sp>
      <p:sp>
        <p:nvSpPr>
          <p:cNvPr id="64" name="Прямоугольник 63"/>
          <p:cNvSpPr/>
          <p:nvPr/>
        </p:nvSpPr>
        <p:spPr>
          <a:xfrm>
            <a:off x="4048218" y="4098057"/>
            <a:ext cx="372218" cy="369332"/>
          </a:xfrm>
          <a:prstGeom prst="rect">
            <a:avLst/>
          </a:prstGeom>
        </p:spPr>
        <p:txBody>
          <a:bodyPr wrap="none">
            <a:spAutoFit/>
          </a:bodyPr>
          <a:lstStyle/>
          <a:p>
            <a:r>
              <a:rPr lang="en-US" dirty="0" smtClean="0"/>
              <a:t>H</a:t>
            </a:r>
            <a:endParaRPr lang="ru-RU" dirty="0"/>
          </a:p>
        </p:txBody>
      </p:sp>
      <p:sp>
        <p:nvSpPr>
          <p:cNvPr id="70" name="Прямоугольник 69"/>
          <p:cNvSpPr/>
          <p:nvPr/>
        </p:nvSpPr>
        <p:spPr>
          <a:xfrm>
            <a:off x="3047004" y="6052543"/>
            <a:ext cx="335348" cy="369332"/>
          </a:xfrm>
          <a:prstGeom prst="rect">
            <a:avLst/>
          </a:prstGeom>
        </p:spPr>
        <p:txBody>
          <a:bodyPr wrap="none">
            <a:spAutoFit/>
          </a:bodyPr>
          <a:lstStyle/>
          <a:p>
            <a:r>
              <a:rPr lang="en-US" dirty="0" smtClean="0"/>
              <a:t>F</a:t>
            </a:r>
            <a:endParaRPr lang="ru-RU" dirty="0"/>
          </a:p>
        </p:txBody>
      </p:sp>
      <p:cxnSp>
        <p:nvCxnSpPr>
          <p:cNvPr id="73" name="Соединительная линия уступом 72"/>
          <p:cNvCxnSpPr/>
          <p:nvPr/>
        </p:nvCxnSpPr>
        <p:spPr>
          <a:xfrm rot="16200000" flipH="1">
            <a:off x="3174999" y="5845190"/>
            <a:ext cx="237294" cy="177412"/>
          </a:xfrm>
          <a:prstGeom prst="bentConnector3">
            <a:avLst>
              <a:gd name="adj1" fmla="val -895"/>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28600"/>
            <a:ext cx="8729078" cy="824136"/>
          </a:xfrm>
        </p:spPr>
        <p:txBody>
          <a:bodyPr>
            <a:normAutofit/>
          </a:bodyPr>
          <a:lstStyle/>
          <a:p>
            <a:r>
              <a:rPr lang="ru-RU" sz="3200" b="1" dirty="0" smtClean="0">
                <a:latin typeface="Times New Roman" panose="02020603050405020304" pitchFamily="18" charset="0"/>
                <a:cs typeface="Times New Roman" panose="02020603050405020304" pitchFamily="18" charset="0"/>
              </a:rPr>
              <a:t>Решение. Способ </a:t>
            </a:r>
            <a:r>
              <a:rPr lang="en-US" sz="3200" b="1" dirty="0" smtClean="0">
                <a:latin typeface="Times New Roman" panose="02020603050405020304" pitchFamily="18" charset="0"/>
                <a:cs typeface="Times New Roman" panose="02020603050405020304" pitchFamily="18" charset="0"/>
              </a:rPr>
              <a:t>3</a:t>
            </a:r>
            <a:endParaRPr lang="ru-RU" sz="3200" b="1"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xmlns="" Requires="a14">
          <p:sp>
            <p:nvSpPr>
              <p:cNvPr id="3" name="Содержимое 2"/>
              <p:cNvSpPr>
                <a:spLocks noGrp="1"/>
              </p:cNvSpPr>
              <p:nvPr>
                <p:ph sz="half" idx="1"/>
              </p:nvPr>
            </p:nvSpPr>
            <p:spPr>
              <a:xfrm>
                <a:off x="21122" y="1124744"/>
                <a:ext cx="9015373" cy="5616624"/>
              </a:xfrm>
            </p:spPr>
            <p:txBody>
              <a:bodyPr>
                <a:noAutofit/>
              </a:bodyPr>
              <a:lstStyle/>
              <a:p>
                <a:pPr>
                  <a:buNone/>
                </a:pPr>
                <a:r>
                  <a:rPr lang="en-US" sz="1800" dirty="0" smtClean="0">
                    <a:latin typeface="Times New Roman" pitchFamily="18" charset="0"/>
                    <a:cs typeface="Times New Roman" pitchFamily="18" charset="0"/>
                  </a:rPr>
                  <a:t>1. BF – </a:t>
                </a:r>
                <a:r>
                  <a:rPr lang="ru-RU" sz="1800" dirty="0" smtClean="0">
                    <a:latin typeface="Times New Roman" pitchFamily="18" charset="0"/>
                    <a:cs typeface="Times New Roman" pitchFamily="18" charset="0"/>
                  </a:rPr>
                  <a:t>высота треугольника АВС, тогда </a:t>
                </a:r>
                <a:r>
                  <a:rPr lang="en-US" sz="1800" dirty="0" smtClean="0">
                    <a:latin typeface="Times New Roman" pitchFamily="18" charset="0"/>
                    <a:cs typeface="Times New Roman" pitchFamily="18" charset="0"/>
                  </a:rPr>
                  <a:t>BF</a:t>
                </a:r>
                <a:r>
                  <a:rPr lang="ru-RU" sz="1800" dirty="0" smtClean="0">
                    <a:latin typeface="Times New Roman" pitchFamily="18" charset="0"/>
                    <a:cs typeface="Times New Roman" pitchFamily="18" charset="0"/>
                  </a:rPr>
                  <a:t/>
                </a:r>
                <a:r>
                  <a:rPr lang="en-US" sz="1800" dirty="0">
                    <a:latin typeface="Times New Roman" pitchFamily="18" charset="0"/>
                    <a:cs typeface="Times New Roman" pitchFamily="18" charset="0"/>
                  </a:rPr>
                  <a:t>┴</a:t>
                </a:r>
                <a:r>
                  <a:rPr lang="en-US" sz="1800" dirty="0" smtClean="0">
                    <a:latin typeface="Times New Roman" pitchFamily="18" charset="0"/>
                    <a:cs typeface="Times New Roman" pitchFamily="18" charset="0"/>
                  </a:rPr>
                  <a:t> AC</a:t>
                </a:r>
                <a:r>
                  <a:rPr lang="ru-RU" sz="1800" dirty="0" smtClean="0">
                    <a:latin typeface="Times New Roman" pitchFamily="18" charset="0"/>
                    <a:cs typeface="Times New Roman" pitchFamily="18" charset="0"/>
                  </a:rPr>
                  <a:t>. </a:t>
                </a:r>
              </a:p>
              <a:p>
                <a:pPr>
                  <a:buNone/>
                </a:pPr>
                <a:r>
                  <a:rPr lang="ru-RU" sz="1800" dirty="0" smtClean="0">
                    <a:latin typeface="Times New Roman" pitchFamily="18" charset="0"/>
                    <a:cs typeface="Times New Roman" pitchFamily="18" charset="0"/>
                  </a:rPr>
                  <a:t>Имеем </a:t>
                </a:r>
                <a:r>
                  <a:rPr lang="en-US" sz="1800" dirty="0" smtClean="0">
                    <a:latin typeface="Times New Roman" pitchFamily="18" charset="0"/>
                    <a:cs typeface="Times New Roman" pitchFamily="18" charset="0"/>
                  </a:rPr>
                  <a:t>BF</a:t>
                </a:r>
                <a:r>
                  <a:rPr lang="ru-RU" sz="1800" dirty="0" smtClean="0">
                    <a:latin typeface="Times New Roman" pitchFamily="18" charset="0"/>
                    <a:cs typeface="Times New Roman" pitchFamily="18" charset="0"/>
                  </a:rPr>
                  <a:t/>
                </a:r>
                <a:r>
                  <a:rPr lang="en-US" sz="1800" dirty="0">
                    <a:latin typeface="Times New Roman" pitchFamily="18" charset="0"/>
                    <a:cs typeface="Times New Roman" pitchFamily="18" charset="0"/>
                  </a:rPr>
                  <a:t>┴</a:t>
                </a:r>
                <a:r>
                  <a:rPr lang="en-US" sz="1800" dirty="0" smtClean="0">
                    <a:latin typeface="Times New Roman" pitchFamily="18" charset="0"/>
                    <a:cs typeface="Times New Roman" pitchFamily="18" charset="0"/>
                  </a:rPr>
                  <a:t/>
                </a:r>
                <a:r>
                  <a:rPr lang="ru-RU" sz="1800" dirty="0">
                    <a:latin typeface="Times New Roman" pitchFamily="18" charset="0"/>
                    <a:cs typeface="Times New Roman" pitchFamily="18" charset="0"/>
                  </a:rPr>
                  <a:t>АС</a:t>
                </a:r>
                <a:r>
                  <a:rPr lang="ru-RU" sz="1800" dirty="0" smtClean="0">
                    <a:latin typeface="Times New Roman" pitchFamily="18" charset="0"/>
                    <a:cs typeface="Times New Roman" pitchFamily="18" charset="0"/>
                  </a:rPr>
                  <a:t>,</a:t>
                </a:r>
                <a:r>
                  <a:rPr lang="en-US" sz="1800" dirty="0" smtClean="0">
                    <a:latin typeface="Times New Roman" pitchFamily="18" charset="0"/>
                    <a:cs typeface="Times New Roman" pitchFamily="18" charset="0"/>
                  </a:rPr>
                  <a:t/>
                </a:r>
                <a:r>
                  <a:rPr lang="ru-RU" sz="1800" dirty="0" smtClean="0">
                    <a:latin typeface="Times New Roman" pitchFamily="18" charset="0"/>
                    <a:cs typeface="Times New Roman" pitchFamily="18" charset="0"/>
                  </a:rPr>
                  <a:t>М</a:t>
                </a:r>
                <a:r>
                  <a:rPr lang="en-US" sz="1800" dirty="0">
                    <a:latin typeface="Times New Roman" pitchFamily="18" charset="0"/>
                    <a:cs typeface="Times New Roman" pitchFamily="18" charset="0"/>
                  </a:rPr>
                  <a:t>N</a:t>
                </a:r>
                <a:r>
                  <a:rPr lang="ru-RU" sz="1800" dirty="0">
                    <a:latin typeface="Times New Roman" pitchFamily="18" charset="0"/>
                    <a:cs typeface="Times New Roman" pitchFamily="18" charset="0"/>
                  </a:rPr>
                  <a:t/>
                </a:r>
                <a:r>
                  <a:rPr lang="en-US" sz="1800" dirty="0">
                    <a:latin typeface="Times New Roman" pitchFamily="18" charset="0"/>
                    <a:cs typeface="Times New Roman" pitchFamily="18" charset="0"/>
                  </a:rPr>
                  <a:t>┴</a:t>
                </a:r>
                <a:r>
                  <a:rPr lang="ru-RU" sz="1800" dirty="0">
                    <a:latin typeface="Times New Roman" pitchFamily="18" charset="0"/>
                    <a:cs typeface="Times New Roman" pitchFamily="18" charset="0"/>
                  </a:rPr>
                  <a:t/>
                </a:r>
                <a:r>
                  <a:rPr lang="ru-RU" sz="1800" dirty="0" smtClean="0">
                    <a:latin typeface="Times New Roman" pitchFamily="18" charset="0"/>
                    <a:cs typeface="Times New Roman" pitchFamily="18" charset="0"/>
                  </a:rPr>
                  <a:t>АС,</a:t>
                </a:r>
                <a:r>
                  <a:rPr lang="en-US" sz="1800" dirty="0" smtClean="0">
                    <a:latin typeface="Times New Roman" pitchFamily="18" charset="0"/>
                    <a:cs typeface="Times New Roman" pitchFamily="18" charset="0"/>
                  </a:rPr>
                  <a:t/>
                </a:r>
                <a:r>
                  <a:rPr lang="ru-RU" sz="1800" dirty="0" smtClean="0">
                    <a:latin typeface="Times New Roman" pitchFamily="18" charset="0"/>
                    <a:cs typeface="Times New Roman" pitchFamily="18" charset="0"/>
                  </a:rPr>
                  <a:t>то </a:t>
                </a:r>
                <a:r>
                  <a:rPr lang="en-US" sz="1800" dirty="0">
                    <a:latin typeface="Times New Roman" pitchFamily="18" charset="0"/>
                    <a:cs typeface="Times New Roman" pitchFamily="18" charset="0"/>
                  </a:rPr>
                  <a:t>BF </a:t>
                </a:r>
                <a:r>
                  <a:rPr lang="ru-RU"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MN</a:t>
                </a:r>
                <a:r>
                  <a:rPr lang="en-US" sz="1800" dirty="0">
                    <a:latin typeface="Times New Roman" pitchFamily="18" charset="0"/>
                    <a:cs typeface="Times New Roman" pitchFamily="18" charset="0"/>
                  </a:rPr>
                  <a:t>.</a:t>
                </a:r>
              </a:p>
              <a:p>
                <a:pPr>
                  <a:buNone/>
                </a:pPr>
                <a:r>
                  <a:rPr lang="en-US" sz="1800" dirty="0">
                    <a:latin typeface="Times New Roman" pitchFamily="18" charset="0"/>
                    <a:cs typeface="Times New Roman" pitchFamily="18" charset="0"/>
                  </a:rPr>
                  <a:t>2</a:t>
                </a:r>
                <a:r>
                  <a:rPr lang="ru-RU" sz="1800" dirty="0">
                    <a:latin typeface="Times New Roman" pitchFamily="18" charset="0"/>
                    <a:cs typeface="Times New Roman" pitchFamily="18" charset="0"/>
                  </a:rPr>
                  <a:t>. </a:t>
                </a:r>
                <a:r>
                  <a:rPr lang="en-US" sz="1800" dirty="0">
                    <a:latin typeface="Times New Roman" pitchFamily="18" charset="0"/>
                    <a:cs typeface="Times New Roman" pitchFamily="18" charset="0"/>
                  </a:rPr>
                  <a:t>BM =</a:t>
                </a:r>
                <a:r>
                  <a:rPr lang="ru-RU" sz="1800" dirty="0">
                    <a:latin typeface="Times New Roman" pitchFamily="18" charset="0"/>
                    <a:cs typeface="Times New Roman" pitchFamily="18" charset="0"/>
                  </a:rPr>
                  <a:t> МС</a:t>
                </a:r>
                <a:r>
                  <a:rPr lang="en-US" sz="1800" dirty="0" smtClean="0">
                    <a:latin typeface="Times New Roman" pitchFamily="18" charset="0"/>
                    <a:cs typeface="Times New Roman" pitchFamily="18" charset="0"/>
                  </a:rPr>
                  <a:t>, BF </a:t>
                </a:r>
                <a:r>
                  <a:rPr lang="ru-RU"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MN</a:t>
                </a:r>
                <a:r>
                  <a:rPr lang="ru-RU" sz="1800" dirty="0" smtClean="0">
                    <a:latin typeface="Times New Roman" pitchFamily="18" charset="0"/>
                    <a:cs typeface="Times New Roman" pitchFamily="18" charset="0"/>
                  </a:rPr>
                  <a:t/>
                </a:r>
                <a:r>
                  <a:rPr lang="en-US" sz="1800" dirty="0">
                    <a:latin typeface="Times New Roman" pitchFamily="18" charset="0"/>
                    <a:cs typeface="Times New Roman" pitchFamily="18" charset="0"/>
                  </a:rPr>
                  <a:t>, </a:t>
                </a:r>
                <a:r>
                  <a:rPr lang="ru-RU" sz="1800" dirty="0">
                    <a:latin typeface="Times New Roman" pitchFamily="18" charset="0"/>
                    <a:cs typeface="Times New Roman" pitchFamily="18" charset="0"/>
                  </a:rPr>
                  <a:t>то </a:t>
                </a:r>
                <a:r>
                  <a:rPr lang="en-US" sz="1800" dirty="0">
                    <a:latin typeface="Times New Roman" pitchFamily="18" charset="0"/>
                    <a:cs typeface="Times New Roman" pitchFamily="18" charset="0"/>
                  </a:rPr>
                  <a:t>CN = NF = </a:t>
                </a:r>
                <a:r>
                  <a:rPr lang="en-US" sz="1800" dirty="0" smtClean="0">
                    <a:latin typeface="Times New Roman" pitchFamily="18" charset="0"/>
                    <a:cs typeface="Times New Roman" pitchFamily="18" charset="0"/>
                  </a:rPr>
                  <a:t>15 (</a:t>
                </a:r>
                <a:r>
                  <a:rPr lang="ru-RU" sz="1800" dirty="0">
                    <a:latin typeface="Times New Roman" pitchFamily="18" charset="0"/>
                    <a:cs typeface="Times New Roman" pitchFamily="18" charset="0"/>
                  </a:rPr>
                  <a:t>по теореме Фалеса).</a:t>
                </a:r>
              </a:p>
              <a:p>
                <a:pPr>
                  <a:buNone/>
                </a:pPr>
                <a:r>
                  <a:rPr lang="ru-RU" sz="1800" dirty="0" smtClean="0">
                    <a:latin typeface="Times New Roman" pitchFamily="18" charset="0"/>
                    <a:cs typeface="Times New Roman" pitchFamily="18" charset="0"/>
                  </a:rPr>
                  <a:t>3</a:t>
                </a:r>
                <a:r>
                  <a:rPr lang="ru-RU" sz="1800" dirty="0">
                    <a:latin typeface="Times New Roman" pitchFamily="18" charset="0"/>
                    <a:cs typeface="Times New Roman" pitchFamily="18" charset="0"/>
                  </a:rPr>
                  <a:t>.</a:t>
                </a:r>
                <a:r>
                  <a:rPr lang="en-US" sz="1800" dirty="0">
                    <a:latin typeface="Times New Roman" pitchFamily="18" charset="0"/>
                    <a:cs typeface="Times New Roman" pitchFamily="18" charset="0"/>
                  </a:rPr>
                  <a:t> BFC</a:t>
                </a:r>
                <a:r>
                  <a:rPr lang="ru-RU" sz="1800" dirty="0">
                    <a:latin typeface="Times New Roman" pitchFamily="18" charset="0"/>
                    <a:cs typeface="Times New Roman" pitchFamily="18" charset="0"/>
                  </a:rPr>
                  <a:t> - прямоугольный, тогда </a:t>
                </a:r>
                <a:r>
                  <a:rPr lang="ru-RU" sz="1800" dirty="0" smtClean="0">
                    <a:latin typeface="Times New Roman" pitchFamily="18" charset="0"/>
                    <a:cs typeface="Times New Roman" pitchFamily="18" charset="0"/>
                  </a:rPr>
                  <a:t>BF = </a:t>
                </a:r>
                <a14:m>
                  <m:oMath xmlns:m="http://schemas.openxmlformats.org/officeDocument/2006/math">
                    <m:rad>
                      <m:radPr>
                        <m:degHide m:val="on"/>
                        <m:ctrlPr>
                          <a:rPr lang="ru-RU" sz="1800" i="1" smtClean="0">
                            <a:latin typeface="Cambria Math"/>
                            <a:cs typeface="Times New Roman" pitchFamily="18" charset="0"/>
                          </a:rPr>
                        </m:ctrlPr>
                      </m:radPr>
                      <m:deg/>
                      <m:e>
                        <m:r>
                          <a:rPr lang="en-US" sz="1800" b="0" i="1" smtClean="0">
                            <a:latin typeface="Cambria Math"/>
                            <a:cs typeface="Times New Roman" pitchFamily="18" charset="0"/>
                          </a:rPr>
                          <m:t>𝐵𝐶</m:t>
                        </m:r>
                        <m:r>
                          <a:rPr lang="en-US" sz="1800" b="0" i="1" baseline="30000" smtClean="0">
                            <a:latin typeface="Cambria Math"/>
                            <a:cs typeface="Times New Roman" pitchFamily="18" charset="0"/>
                          </a:rPr>
                          <m:t>2</m:t>
                        </m:r>
                        <m:r>
                          <a:rPr lang="en-US" sz="1800" b="0" i="1" smtClean="0">
                            <a:latin typeface="Cambria Math"/>
                            <a:cs typeface="Times New Roman" pitchFamily="18" charset="0"/>
                          </a:rPr>
                          <m:t> −</m:t>
                        </m:r>
                        <m:r>
                          <a:rPr lang="en-US" sz="1800" b="0" i="1" smtClean="0">
                            <a:latin typeface="Cambria Math"/>
                            <a:cs typeface="Times New Roman" pitchFamily="18" charset="0"/>
                          </a:rPr>
                          <m:t>𝐶𝐹</m:t>
                        </m:r>
                        <m:r>
                          <a:rPr lang="en-US" sz="1800" b="0" i="1" baseline="30000" smtClean="0">
                            <a:latin typeface="Cambria Math"/>
                            <a:cs typeface="Times New Roman" pitchFamily="18" charset="0"/>
                          </a:rPr>
                          <m:t>2</m:t>
                        </m:r>
                      </m:e>
                    </m:rad>
                    <m:r>
                      <a:rPr lang="en-US" sz="1800" b="0" i="0" smtClean="0">
                        <a:latin typeface="Cambria Math"/>
                        <a:cs typeface="Times New Roman" pitchFamily="18" charset="0"/>
                      </a:rPr>
                      <m:t>,  </m:t>
                    </m:r>
                    <m:r>
                      <m:rPr>
                        <m:sty m:val="p"/>
                      </m:rPr>
                      <a:rPr lang="en-US" sz="1800" b="0" i="0" smtClean="0">
                        <a:latin typeface="Cambria Math"/>
                        <a:cs typeface="Times New Roman" pitchFamily="18" charset="0"/>
                      </a:rPr>
                      <m:t>BF</m:t>
                    </m:r>
                  </m:oMath>
                </a14:m>
                <a:r>
                  <a:rPr lang="en-US" sz="1800" dirty="0" smtClean="0">
                    <a:latin typeface="Times New Roman" pitchFamily="18" charset="0"/>
                    <a:cs typeface="Times New Roman" pitchFamily="18" charset="0"/>
                  </a:rPr>
                  <a:t> = </a:t>
                </a:r>
                <a14:m>
                  <m:oMath xmlns:m="http://schemas.openxmlformats.org/officeDocument/2006/math">
                    <m:rad>
                      <m:radPr>
                        <m:degHide m:val="on"/>
                        <m:ctrlPr>
                          <a:rPr lang="ru-RU" sz="1800" i="1">
                            <a:latin typeface="Cambria Math"/>
                            <a:cs typeface="Times New Roman" pitchFamily="18" charset="0"/>
                          </a:rPr>
                        </m:ctrlPr>
                      </m:radPr>
                      <m:deg/>
                      <m:e>
                        <m:r>
                          <a:rPr lang="en-US" sz="1800" b="0" i="1" smtClean="0">
                            <a:latin typeface="Cambria Math"/>
                            <a:cs typeface="Times New Roman" pitchFamily="18" charset="0"/>
                          </a:rPr>
                          <m:t>34</m:t>
                        </m:r>
                        <m:r>
                          <a:rPr lang="en-US" sz="1800" i="1" baseline="30000">
                            <a:latin typeface="Cambria Math"/>
                            <a:cs typeface="Times New Roman" pitchFamily="18" charset="0"/>
                          </a:rPr>
                          <m:t>2</m:t>
                        </m:r>
                        <m:r>
                          <a:rPr lang="en-US" sz="1800" i="1">
                            <a:latin typeface="Cambria Math"/>
                            <a:cs typeface="Times New Roman" pitchFamily="18" charset="0"/>
                          </a:rPr>
                          <m:t> −</m:t>
                        </m:r>
                        <m:r>
                          <a:rPr lang="en-US" sz="1800" b="0" i="1" smtClean="0">
                            <a:latin typeface="Cambria Math"/>
                            <a:cs typeface="Times New Roman" pitchFamily="18" charset="0"/>
                          </a:rPr>
                          <m:t>30</m:t>
                        </m:r>
                        <m:r>
                          <a:rPr lang="en-US" sz="1800" i="1" baseline="30000">
                            <a:latin typeface="Cambria Math"/>
                            <a:cs typeface="Times New Roman" pitchFamily="18" charset="0"/>
                          </a:rPr>
                          <m:t>2</m:t>
                        </m:r>
                      </m:e>
                    </m:rad>
                  </m:oMath>
                </a14:m>
                <a:r>
                  <a:rPr lang="en-US" sz="1800" dirty="0" smtClean="0">
                    <a:latin typeface="Times New Roman" pitchFamily="18" charset="0"/>
                    <a:cs typeface="Times New Roman" pitchFamily="18" charset="0"/>
                  </a:rPr>
                  <a:t> = 16.</a:t>
                </a:r>
              </a:p>
              <a:p>
                <a:pPr>
                  <a:buNone/>
                </a:pPr>
                <a:r>
                  <a:rPr lang="en-US" sz="1800" dirty="0" smtClean="0">
                    <a:latin typeface="Times New Roman" pitchFamily="18" charset="0"/>
                    <a:cs typeface="Times New Roman" pitchFamily="18" charset="0"/>
                  </a:rPr>
                  <a:t>4. </a:t>
                </a:r>
                <a:r>
                  <a:rPr lang="en-US" sz="1800" dirty="0">
                    <a:latin typeface="Times New Roman" pitchFamily="18" charset="0"/>
                    <a:cs typeface="Times New Roman" pitchFamily="18" charset="0"/>
                  </a:rPr>
                  <a:t>S</a:t>
                </a:r>
                <a:r>
                  <a:rPr lang="en-US" sz="1800" baseline="-25000" dirty="0">
                    <a:latin typeface="Times New Roman" pitchFamily="18" charset="0"/>
                    <a:cs typeface="Times New Roman" pitchFamily="18" charset="0"/>
                  </a:rPr>
                  <a:t>ABC</a:t>
                </a:r>
                <a:r>
                  <a:rPr lang="ru-RU" sz="1800" baseline="-25000" dirty="0">
                    <a:latin typeface="Times New Roman" pitchFamily="18" charset="0"/>
                    <a:cs typeface="Times New Roman" pitchFamily="18" charset="0"/>
                  </a:rPr>
                  <a:t/>
                </a:r>
                <a:r>
                  <a:rPr lang="ru-RU" sz="1800" dirty="0" smtClean="0">
                    <a:latin typeface="Times New Roman" pitchFamily="18" charset="0"/>
                    <a:cs typeface="Times New Roman" pitchFamily="18" charset="0"/>
                  </a:rPr>
                  <a:t/>
                </a:r>
                <a:r>
                  <a:rPr lang="ru-RU" sz="1800" dirty="0">
                    <a:latin typeface="Times New Roman" panose="02020603050405020304" pitchFamily="18" charset="0"/>
                    <a:cs typeface="Times New Roman" panose="02020603050405020304" pitchFamily="18" charset="0"/>
                  </a:rPr>
                  <a:t>= </a:t>
                </a:r>
                <a14:m>
                  <m:oMath xmlns:m="http://schemas.openxmlformats.org/officeDocument/2006/math">
                    <m:f>
                      <m:fPr>
                        <m:ctrlPr>
                          <a:rPr lang="ru-RU" sz="1800" i="1">
                            <a:latin typeface="Cambria Math"/>
                            <a:cs typeface="Times New Roman" pitchFamily="18" charset="0"/>
                          </a:rPr>
                        </m:ctrlPr>
                      </m:fPr>
                      <m:num>
                        <m:r>
                          <a:rPr lang="ru-RU" sz="1800" i="1">
                            <a:latin typeface="Cambria Math"/>
                            <a:cs typeface="Times New Roman" pitchFamily="18" charset="0"/>
                          </a:rPr>
                          <m:t>1</m:t>
                        </m:r>
                      </m:num>
                      <m:den>
                        <m:r>
                          <a:rPr lang="ru-RU" sz="1800" i="1">
                            <a:latin typeface="Cambria Math"/>
                            <a:cs typeface="Times New Roman" pitchFamily="18" charset="0"/>
                          </a:rPr>
                          <m:t>2</m:t>
                        </m:r>
                      </m:den>
                    </m:f>
                  </m:oMath>
                </a14:m>
                <a:r>
                  <a:rPr lang="en-US" sz="1800" dirty="0">
                    <a:latin typeface="Times New Roman" pitchFamily="18" charset="0"/>
                    <a:cs typeface="Times New Roman" pitchFamily="18" charset="0"/>
                  </a:rPr>
                  <a:t> ∙ AC</a:t>
                </a:r>
                <a:r>
                  <a:rPr lang="ru-RU" sz="1800" dirty="0">
                    <a:latin typeface="Times New Roman" pitchFamily="18" charset="0"/>
                    <a:cs typeface="Times New Roman" pitchFamily="18" charset="0"/>
                  </a:rPr>
                  <a:t/>
                </a:r>
                <a:r>
                  <a:rPr lang="en-US" sz="1800" dirty="0">
                    <a:latin typeface="Times New Roman" pitchFamily="18" charset="0"/>
                    <a:cs typeface="Times New Roman" pitchFamily="18" charset="0"/>
                  </a:rPr>
                  <a:t>∙</a:t>
                </a:r>
                <a:r>
                  <a:rPr lang="ru-RU" sz="1800" dirty="0">
                    <a:latin typeface="Times New Roman" pitchFamily="18" charset="0"/>
                    <a:cs typeface="Times New Roman" pitchFamily="18" charset="0"/>
                  </a:rPr>
                  <a:t/>
                </a:r>
                <a:r>
                  <a:rPr lang="en-US" sz="1800" dirty="0" smtClean="0">
                    <a:latin typeface="Times New Roman" pitchFamily="18" charset="0"/>
                    <a:cs typeface="Times New Roman" pitchFamily="18" charset="0"/>
                  </a:rPr>
                  <a:t>BF, S</a:t>
                </a:r>
                <a:r>
                  <a:rPr lang="en-US" sz="1800" baseline="-25000" dirty="0" smtClean="0">
                    <a:latin typeface="Times New Roman" pitchFamily="18" charset="0"/>
                    <a:cs typeface="Times New Roman" pitchFamily="18" charset="0"/>
                  </a:rPr>
                  <a:t>ABC </a:t>
                </a:r>
                <a:r>
                  <a:rPr lang="en-US" sz="1800" dirty="0" smtClean="0">
                    <a:latin typeface="Times New Roman" pitchFamily="18" charset="0"/>
                    <a:cs typeface="Times New Roman" pitchFamily="18" charset="0"/>
                  </a:rPr>
                  <a:t>= 320 </a:t>
                </a:r>
                <a:r>
                  <a:rPr lang="en-US" sz="1800" dirty="0">
                    <a:latin typeface="Times New Roman" pitchFamily="18" charset="0"/>
                    <a:cs typeface="Times New Roman" pitchFamily="18" charset="0"/>
                  </a:rPr>
                  <a:t>c</a:t>
                </a:r>
                <a:r>
                  <a:rPr lang="ru-RU" sz="1800" dirty="0">
                    <a:latin typeface="Times New Roman" pitchFamily="18" charset="0"/>
                    <a:cs typeface="Times New Roman" pitchFamily="18" charset="0"/>
                  </a:rPr>
                  <a:t>м</a:t>
                </a:r>
                <a:r>
                  <a:rPr lang="ru-RU" sz="1800" baseline="30000" dirty="0">
                    <a:latin typeface="Times New Roman" pitchFamily="18" charset="0"/>
                    <a:cs typeface="Times New Roman" pitchFamily="18" charset="0"/>
                  </a:rPr>
                  <a:t>2</a:t>
                </a:r>
                <a:r>
                  <a:rPr lang="ru-RU" sz="1800" dirty="0">
                    <a:latin typeface="Times New Roman" pitchFamily="18" charset="0"/>
                    <a:cs typeface="Times New Roman" pitchFamily="18" charset="0"/>
                  </a:rPr>
                  <a:t>. </a:t>
                </a:r>
                <a:endParaRPr lang="ru-RU" sz="1800" baseline="30000" dirty="0">
                  <a:latin typeface="Times New Roman" pitchFamily="18" charset="0"/>
                  <a:cs typeface="Times New Roman" pitchFamily="18" charset="0"/>
                </a:endParaRPr>
              </a:p>
              <a:p>
                <a:pPr marL="0" indent="0">
                  <a:lnSpc>
                    <a:spcPct val="150000"/>
                  </a:lnSpc>
                  <a:spcBef>
                    <a:spcPts val="0"/>
                  </a:spcBef>
                  <a:buNone/>
                </a:pPr>
                <a:r>
                  <a:rPr lang="ru-RU" sz="1800" dirty="0" smtClean="0">
                    <a:latin typeface="Times New Roman" pitchFamily="18" charset="0"/>
                    <a:cs typeface="Times New Roman" pitchFamily="18" charset="0"/>
                  </a:rPr>
                  <a:t/>
                </a:r>
              </a:p>
              <a:p>
                <a:pPr>
                  <a:buNone/>
                </a:pPr>
                <a:r>
                  <a:rPr lang="ru-RU" sz="1800" dirty="0" smtClean="0">
                    <a:latin typeface="Times New Roman" pitchFamily="18" charset="0"/>
                    <a:cs typeface="Times New Roman" pitchFamily="18" charset="0"/>
                  </a:rPr>
                  <a:t/>
                </a:r>
                <a:endParaRPr lang="ru-RU" sz="1800" dirty="0">
                  <a:latin typeface="Times New Roman" pitchFamily="18" charset="0"/>
                  <a:cs typeface="Times New Roman" pitchFamily="18" charset="0"/>
                </a:endParaRPr>
              </a:p>
            </p:txBody>
          </p:sp>
        </mc:Choice>
        <mc:Fallback>
          <p:sp>
            <p:nvSpPr>
              <p:cNvPr id="3" name="Содержимое 2"/>
              <p:cNvSpPr>
                <a:spLocks noGrp="1" noRot="1" noChangeAspect="1" noMove="1" noResize="1" noEditPoints="1" noAdjustHandles="1" noChangeArrowheads="1" noChangeShapeType="1" noTextEdit="1"/>
              </p:cNvSpPr>
              <p:nvPr>
                <p:ph sz="half" idx="1"/>
              </p:nvPr>
            </p:nvSpPr>
            <p:spPr>
              <a:xfrm>
                <a:off x="21122" y="1124744"/>
                <a:ext cx="9015373" cy="5616624"/>
              </a:xfrm>
              <a:blipFill rotWithShape="1">
                <a:blip r:embed="rId3" cstate="print"/>
                <a:stretch>
                  <a:fillRect t="-543"/>
                </a:stretch>
              </a:blipFill>
            </p:spPr>
            <p:txBody>
              <a:bodyPr/>
              <a:lstStyle/>
              <a:p>
                <a:r>
                  <a:rPr lang="ru-RU">
                    <a:noFill/>
                  </a:rPr>
                  <a:t> </a:t>
                </a:r>
              </a:p>
            </p:txBody>
          </p:sp>
        </mc:Fallback>
      </mc:AlternateContent>
      <p:cxnSp>
        <p:nvCxnSpPr>
          <p:cNvPr id="14" name="Прямая соединительная линия 13"/>
          <p:cNvCxnSpPr/>
          <p:nvPr/>
        </p:nvCxnSpPr>
        <p:spPr>
          <a:xfrm flipH="1">
            <a:off x="2521877" y="4500570"/>
            <a:ext cx="692801" cy="1541988"/>
          </a:xfrm>
          <a:prstGeom prst="line">
            <a:avLst/>
          </a:prstGeom>
        </p:spPr>
        <p:style>
          <a:lnRef idx="1">
            <a:schemeClr val="dk1"/>
          </a:lnRef>
          <a:fillRef idx="0">
            <a:schemeClr val="dk1"/>
          </a:fillRef>
          <a:effectRef idx="0">
            <a:schemeClr val="dk1"/>
          </a:effectRef>
          <a:fontRef idx="minor">
            <a:schemeClr val="tx1"/>
          </a:fontRef>
        </p:style>
      </p:cxnSp>
      <p:cxnSp>
        <p:nvCxnSpPr>
          <p:cNvPr id="16" name="Прямая соединительная линия 15"/>
          <p:cNvCxnSpPr/>
          <p:nvPr/>
        </p:nvCxnSpPr>
        <p:spPr>
          <a:xfrm>
            <a:off x="3214678" y="4500570"/>
            <a:ext cx="1878967" cy="1524835"/>
          </a:xfrm>
          <a:prstGeom prst="line">
            <a:avLst/>
          </a:prstGeom>
        </p:spPr>
        <p:style>
          <a:lnRef idx="1">
            <a:schemeClr val="dk1"/>
          </a:lnRef>
          <a:fillRef idx="0">
            <a:schemeClr val="dk1"/>
          </a:fillRef>
          <a:effectRef idx="0">
            <a:schemeClr val="dk1"/>
          </a:effectRef>
          <a:fontRef idx="minor">
            <a:schemeClr val="tx1"/>
          </a:fontRef>
        </p:style>
      </p:cxnSp>
      <p:cxnSp>
        <p:nvCxnSpPr>
          <p:cNvPr id="18" name="Прямая соединительная линия 17"/>
          <p:cNvCxnSpPr/>
          <p:nvPr/>
        </p:nvCxnSpPr>
        <p:spPr>
          <a:xfrm>
            <a:off x="2525981" y="6036039"/>
            <a:ext cx="2571768" cy="1588"/>
          </a:xfrm>
          <a:prstGeom prst="line">
            <a:avLst/>
          </a:prstGeom>
        </p:spPr>
        <p:style>
          <a:lnRef idx="1">
            <a:schemeClr val="dk1"/>
          </a:lnRef>
          <a:fillRef idx="0">
            <a:schemeClr val="dk1"/>
          </a:fillRef>
          <a:effectRef idx="0">
            <a:schemeClr val="dk1"/>
          </a:effectRef>
          <a:fontRef idx="minor">
            <a:schemeClr val="tx1"/>
          </a:fontRef>
        </p:style>
      </p:cxnSp>
      <p:cxnSp>
        <p:nvCxnSpPr>
          <p:cNvPr id="20" name="Прямая соединительная линия 19"/>
          <p:cNvCxnSpPr/>
          <p:nvPr/>
        </p:nvCxnSpPr>
        <p:spPr>
          <a:xfrm flipH="1">
            <a:off x="4154161" y="5271564"/>
            <a:ext cx="1588" cy="756170"/>
          </a:xfrm>
          <a:prstGeom prst="line">
            <a:avLst/>
          </a:prstGeom>
        </p:spPr>
        <p:style>
          <a:lnRef idx="1">
            <a:schemeClr val="dk1"/>
          </a:lnRef>
          <a:fillRef idx="0">
            <a:schemeClr val="dk1"/>
          </a:fillRef>
          <a:effectRef idx="0">
            <a:schemeClr val="dk1"/>
          </a:effectRef>
          <a:fontRef idx="minor">
            <a:schemeClr val="tx1"/>
          </a:fontRef>
        </p:style>
      </p:cxnSp>
      <p:sp>
        <p:nvSpPr>
          <p:cNvPr id="21" name="Прямоугольник 20"/>
          <p:cNvSpPr/>
          <p:nvPr/>
        </p:nvSpPr>
        <p:spPr>
          <a:xfrm>
            <a:off x="2214546" y="6052543"/>
            <a:ext cx="340158" cy="369332"/>
          </a:xfrm>
          <a:prstGeom prst="rect">
            <a:avLst/>
          </a:prstGeom>
        </p:spPr>
        <p:txBody>
          <a:bodyPr wrap="none">
            <a:spAutoFit/>
          </a:bodyPr>
          <a:lstStyle/>
          <a:p>
            <a:r>
              <a:rPr lang="ru-RU" dirty="0" smtClean="0"/>
              <a:t>А</a:t>
            </a:r>
            <a:endParaRPr lang="ru-RU" dirty="0"/>
          </a:p>
        </p:txBody>
      </p:sp>
      <p:sp>
        <p:nvSpPr>
          <p:cNvPr id="22" name="Прямоугольник 21"/>
          <p:cNvSpPr/>
          <p:nvPr/>
        </p:nvSpPr>
        <p:spPr>
          <a:xfrm>
            <a:off x="4100219" y="4926115"/>
            <a:ext cx="399468" cy="369332"/>
          </a:xfrm>
          <a:prstGeom prst="rect">
            <a:avLst/>
          </a:prstGeom>
        </p:spPr>
        <p:txBody>
          <a:bodyPr wrap="none">
            <a:spAutoFit/>
          </a:bodyPr>
          <a:lstStyle/>
          <a:p>
            <a:r>
              <a:rPr lang="en-US" dirty="0" smtClean="0"/>
              <a:t>M</a:t>
            </a:r>
            <a:endParaRPr lang="ru-RU" dirty="0"/>
          </a:p>
        </p:txBody>
      </p:sp>
      <p:sp>
        <p:nvSpPr>
          <p:cNvPr id="819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13" name="TextBox 12"/>
          <p:cNvSpPr txBox="1"/>
          <p:nvPr/>
        </p:nvSpPr>
        <p:spPr>
          <a:xfrm>
            <a:off x="4144864" y="6042558"/>
            <a:ext cx="286546" cy="369332"/>
          </a:xfrm>
          <a:prstGeom prst="rect">
            <a:avLst/>
          </a:prstGeom>
          <a:noFill/>
        </p:spPr>
        <p:txBody>
          <a:bodyPr wrap="square" rtlCol="0">
            <a:spAutoFit/>
          </a:bodyPr>
          <a:lstStyle/>
          <a:p>
            <a:r>
              <a:rPr lang="en-US" dirty="0" smtClean="0"/>
              <a:t>N</a:t>
            </a:r>
            <a:endParaRPr lang="ru-RU" dirty="0"/>
          </a:p>
        </p:txBody>
      </p:sp>
      <p:sp>
        <p:nvSpPr>
          <p:cNvPr id="34" name="Прямоугольник 33"/>
          <p:cNvSpPr/>
          <p:nvPr/>
        </p:nvSpPr>
        <p:spPr>
          <a:xfrm>
            <a:off x="3011980" y="4087252"/>
            <a:ext cx="335348" cy="369332"/>
          </a:xfrm>
          <a:prstGeom prst="rect">
            <a:avLst/>
          </a:prstGeom>
        </p:spPr>
        <p:txBody>
          <a:bodyPr wrap="none">
            <a:spAutoFit/>
          </a:bodyPr>
          <a:lstStyle/>
          <a:p>
            <a:r>
              <a:rPr lang="ru-RU" dirty="0" smtClean="0"/>
              <a:t>В</a:t>
            </a:r>
            <a:endParaRPr lang="ru-RU" dirty="0"/>
          </a:p>
        </p:txBody>
      </p:sp>
      <p:cxnSp>
        <p:nvCxnSpPr>
          <p:cNvPr id="31" name="Соединительная линия уступом 30"/>
          <p:cNvCxnSpPr/>
          <p:nvPr/>
        </p:nvCxnSpPr>
        <p:spPr>
          <a:xfrm rot="16200000" flipH="1">
            <a:off x="4138171" y="5828686"/>
            <a:ext cx="237294" cy="177412"/>
          </a:xfrm>
          <a:prstGeom prst="bentConnector3">
            <a:avLst>
              <a:gd name="adj1" fmla="val -895"/>
            </a:avLst>
          </a:prstGeom>
        </p:spPr>
        <p:style>
          <a:lnRef idx="1">
            <a:schemeClr val="dk1"/>
          </a:lnRef>
          <a:fillRef idx="0">
            <a:schemeClr val="dk1"/>
          </a:fillRef>
          <a:effectRef idx="0">
            <a:schemeClr val="dk1"/>
          </a:effectRef>
          <a:fontRef idx="minor">
            <a:schemeClr val="tx1"/>
          </a:fontRef>
        </p:style>
      </p:cxnSp>
      <p:sp>
        <p:nvSpPr>
          <p:cNvPr id="44" name="Прямоугольник 43"/>
          <p:cNvSpPr/>
          <p:nvPr/>
        </p:nvSpPr>
        <p:spPr>
          <a:xfrm>
            <a:off x="5047714" y="6023817"/>
            <a:ext cx="332142" cy="369332"/>
          </a:xfrm>
          <a:prstGeom prst="rect">
            <a:avLst/>
          </a:prstGeom>
        </p:spPr>
        <p:txBody>
          <a:bodyPr wrap="none">
            <a:spAutoFit/>
          </a:bodyPr>
          <a:lstStyle/>
          <a:p>
            <a:r>
              <a:rPr lang="ru-RU" dirty="0"/>
              <a:t>С</a:t>
            </a:r>
          </a:p>
        </p:txBody>
      </p:sp>
      <p:cxnSp>
        <p:nvCxnSpPr>
          <p:cNvPr id="40" name="Прямая соединительная линия 39"/>
          <p:cNvCxnSpPr>
            <a:endCxn id="70" idx="0"/>
          </p:cNvCxnSpPr>
          <p:nvPr/>
        </p:nvCxnSpPr>
        <p:spPr>
          <a:xfrm>
            <a:off x="3214678" y="4515783"/>
            <a:ext cx="0" cy="1536760"/>
          </a:xfrm>
          <a:prstGeom prst="line">
            <a:avLst/>
          </a:prstGeom>
        </p:spPr>
        <p:style>
          <a:lnRef idx="1">
            <a:schemeClr val="dk1"/>
          </a:lnRef>
          <a:fillRef idx="0">
            <a:schemeClr val="dk1"/>
          </a:fillRef>
          <a:effectRef idx="0">
            <a:schemeClr val="dk1"/>
          </a:effectRef>
          <a:fontRef idx="minor">
            <a:schemeClr val="tx1"/>
          </a:fontRef>
        </p:style>
      </p:cxnSp>
      <p:sp>
        <p:nvSpPr>
          <p:cNvPr id="58" name="Дуга 57"/>
          <p:cNvSpPr/>
          <p:nvPr/>
        </p:nvSpPr>
        <p:spPr>
          <a:xfrm rot="7036577">
            <a:off x="4076594" y="5226256"/>
            <a:ext cx="246259" cy="286709"/>
          </a:xfrm>
          <a:prstGeom prst="arc">
            <a:avLst>
              <a:gd name="adj1" fmla="val 15180645"/>
              <a:gd name="adj2" fmla="val 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ru-RU"/>
          </a:p>
        </p:txBody>
      </p:sp>
      <p:cxnSp>
        <p:nvCxnSpPr>
          <p:cNvPr id="51" name="Прямая соединительная линия 50"/>
          <p:cNvCxnSpPr/>
          <p:nvPr/>
        </p:nvCxnSpPr>
        <p:spPr>
          <a:xfrm flipH="1">
            <a:off x="3635896" y="4797152"/>
            <a:ext cx="171864" cy="188552"/>
          </a:xfrm>
          <a:prstGeom prst="line">
            <a:avLst/>
          </a:prstGeom>
        </p:spPr>
        <p:style>
          <a:lnRef idx="1">
            <a:schemeClr val="dk1"/>
          </a:lnRef>
          <a:fillRef idx="0">
            <a:schemeClr val="dk1"/>
          </a:fillRef>
          <a:effectRef idx="0">
            <a:schemeClr val="dk1"/>
          </a:effectRef>
          <a:fontRef idx="minor">
            <a:schemeClr val="tx1"/>
          </a:fontRef>
        </p:style>
      </p:cxnSp>
      <p:cxnSp>
        <p:nvCxnSpPr>
          <p:cNvPr id="61" name="Прямая соединительная линия 60"/>
          <p:cNvCxnSpPr/>
          <p:nvPr/>
        </p:nvCxnSpPr>
        <p:spPr>
          <a:xfrm flipH="1">
            <a:off x="4572000" y="5572888"/>
            <a:ext cx="171864" cy="188552"/>
          </a:xfrm>
          <a:prstGeom prst="line">
            <a:avLst/>
          </a:prstGeom>
        </p:spPr>
        <p:style>
          <a:lnRef idx="1">
            <a:schemeClr val="dk1"/>
          </a:lnRef>
          <a:fillRef idx="0">
            <a:schemeClr val="dk1"/>
          </a:fillRef>
          <a:effectRef idx="0">
            <a:schemeClr val="dk1"/>
          </a:effectRef>
          <a:fontRef idx="minor">
            <a:schemeClr val="tx1"/>
          </a:fontRef>
        </p:style>
      </p:cxnSp>
      <p:sp>
        <p:nvSpPr>
          <p:cNvPr id="70" name="Прямоугольник 69"/>
          <p:cNvSpPr/>
          <p:nvPr/>
        </p:nvSpPr>
        <p:spPr>
          <a:xfrm>
            <a:off x="3047004" y="6052543"/>
            <a:ext cx="335348" cy="369332"/>
          </a:xfrm>
          <a:prstGeom prst="rect">
            <a:avLst/>
          </a:prstGeom>
        </p:spPr>
        <p:txBody>
          <a:bodyPr wrap="none">
            <a:spAutoFit/>
          </a:bodyPr>
          <a:lstStyle/>
          <a:p>
            <a:r>
              <a:rPr lang="en-US" dirty="0" smtClean="0"/>
              <a:t>F</a:t>
            </a:r>
            <a:endParaRPr lang="ru-RU" dirty="0"/>
          </a:p>
        </p:txBody>
      </p:sp>
      <p:cxnSp>
        <p:nvCxnSpPr>
          <p:cNvPr id="73" name="Соединительная линия уступом 72"/>
          <p:cNvCxnSpPr/>
          <p:nvPr/>
        </p:nvCxnSpPr>
        <p:spPr>
          <a:xfrm rot="16200000" flipH="1">
            <a:off x="3174999" y="5845190"/>
            <a:ext cx="237294" cy="177412"/>
          </a:xfrm>
          <a:prstGeom prst="bentConnector3">
            <a:avLst>
              <a:gd name="adj1" fmla="val -895"/>
            </a:avLst>
          </a:prstGeom>
        </p:spPr>
        <p:style>
          <a:lnRef idx="1">
            <a:schemeClr val="dk1"/>
          </a:lnRef>
          <a:fillRef idx="0">
            <a:schemeClr val="dk1"/>
          </a:fillRef>
          <a:effectRef idx="0">
            <a:schemeClr val="dk1"/>
          </a:effectRef>
          <a:fontRef idx="minor">
            <a:schemeClr val="tx1"/>
          </a:fontRef>
        </p:style>
      </p:cxnSp>
      <p:cxnSp>
        <p:nvCxnSpPr>
          <p:cNvPr id="32" name="Прямая соединительная линия 31"/>
          <p:cNvCxnSpPr/>
          <p:nvPr/>
        </p:nvCxnSpPr>
        <p:spPr>
          <a:xfrm>
            <a:off x="3635896" y="5933895"/>
            <a:ext cx="0" cy="202939"/>
          </a:xfrm>
          <a:prstGeom prst="line">
            <a:avLst/>
          </a:prstGeom>
        </p:spPr>
        <p:style>
          <a:lnRef idx="1">
            <a:schemeClr val="dk1"/>
          </a:lnRef>
          <a:fillRef idx="0">
            <a:schemeClr val="dk1"/>
          </a:fillRef>
          <a:effectRef idx="0">
            <a:schemeClr val="dk1"/>
          </a:effectRef>
          <a:fontRef idx="minor">
            <a:schemeClr val="tx1"/>
          </a:fontRef>
        </p:style>
      </p:cxnSp>
      <p:cxnSp>
        <p:nvCxnSpPr>
          <p:cNvPr id="35" name="Прямая соединительная линия 34"/>
          <p:cNvCxnSpPr/>
          <p:nvPr/>
        </p:nvCxnSpPr>
        <p:spPr>
          <a:xfrm>
            <a:off x="3715829" y="5941088"/>
            <a:ext cx="0" cy="202939"/>
          </a:xfrm>
          <a:prstGeom prst="line">
            <a:avLst/>
          </a:prstGeom>
        </p:spPr>
        <p:style>
          <a:lnRef idx="1">
            <a:schemeClr val="dk1"/>
          </a:lnRef>
          <a:fillRef idx="0">
            <a:schemeClr val="dk1"/>
          </a:fillRef>
          <a:effectRef idx="0">
            <a:schemeClr val="dk1"/>
          </a:effectRef>
          <a:fontRef idx="minor">
            <a:schemeClr val="tx1"/>
          </a:fontRef>
        </p:style>
      </p:cxnSp>
      <p:cxnSp>
        <p:nvCxnSpPr>
          <p:cNvPr id="36" name="Прямая соединительная линия 35"/>
          <p:cNvCxnSpPr/>
          <p:nvPr/>
        </p:nvCxnSpPr>
        <p:spPr>
          <a:xfrm>
            <a:off x="4577999" y="5937516"/>
            <a:ext cx="0" cy="202939"/>
          </a:xfrm>
          <a:prstGeom prst="line">
            <a:avLst/>
          </a:prstGeom>
        </p:spPr>
        <p:style>
          <a:lnRef idx="1">
            <a:schemeClr val="dk1"/>
          </a:lnRef>
          <a:fillRef idx="0">
            <a:schemeClr val="dk1"/>
          </a:fillRef>
          <a:effectRef idx="0">
            <a:schemeClr val="dk1"/>
          </a:effectRef>
          <a:fontRef idx="minor">
            <a:schemeClr val="tx1"/>
          </a:fontRef>
        </p:style>
      </p:cxnSp>
      <p:cxnSp>
        <p:nvCxnSpPr>
          <p:cNvPr id="37" name="Прямая соединительная линия 36"/>
          <p:cNvCxnSpPr/>
          <p:nvPr/>
        </p:nvCxnSpPr>
        <p:spPr>
          <a:xfrm>
            <a:off x="4657932" y="5944709"/>
            <a:ext cx="0" cy="202939"/>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28394345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28600"/>
            <a:ext cx="8729078" cy="824136"/>
          </a:xfrm>
        </p:spPr>
        <p:txBody>
          <a:bodyPr>
            <a:normAutofit/>
          </a:bodyPr>
          <a:lstStyle/>
          <a:p>
            <a:r>
              <a:rPr lang="ru-RU" sz="3200" b="1" dirty="0" smtClean="0">
                <a:latin typeface="Times New Roman" panose="02020603050405020304" pitchFamily="18" charset="0"/>
                <a:cs typeface="Times New Roman" panose="02020603050405020304" pitchFamily="18" charset="0"/>
              </a:rPr>
              <a:t>Решение. Способ </a:t>
            </a:r>
            <a:r>
              <a:rPr lang="ru-RU" sz="3200" b="1" dirty="0">
                <a:latin typeface="Times New Roman" panose="02020603050405020304" pitchFamily="18" charset="0"/>
                <a:cs typeface="Times New Roman" panose="02020603050405020304" pitchFamily="18" charset="0"/>
              </a:rPr>
              <a:t>4</a:t>
            </a:r>
          </a:p>
        </p:txBody>
      </p:sp>
      <mc:AlternateContent xmlns:mc="http://schemas.openxmlformats.org/markup-compatibility/2006">
        <mc:Choice xmlns:a14="http://schemas.microsoft.com/office/drawing/2010/main" xmlns="" Requires="a14">
          <p:sp>
            <p:nvSpPr>
              <p:cNvPr id="3" name="Содержимое 2"/>
              <p:cNvSpPr>
                <a:spLocks noGrp="1"/>
              </p:cNvSpPr>
              <p:nvPr>
                <p:ph sz="half" idx="1"/>
              </p:nvPr>
            </p:nvSpPr>
            <p:spPr>
              <a:xfrm>
                <a:off x="21122" y="1340768"/>
                <a:ext cx="9015373" cy="5400600"/>
              </a:xfrm>
            </p:spPr>
            <p:txBody>
              <a:bodyPr>
                <a:noAutofit/>
              </a:bodyPr>
              <a:lstStyle/>
              <a:p>
                <a:pPr>
                  <a:buNone/>
                </a:pPr>
                <a:r>
                  <a:rPr lang="en-US" sz="1800" dirty="0" smtClean="0">
                    <a:latin typeface="Times New Roman" pitchFamily="18" charset="0"/>
                    <a:cs typeface="Times New Roman" pitchFamily="18" charset="0"/>
                  </a:rPr>
                  <a:t>1. </a:t>
                </a:r>
                <a:r>
                  <a:rPr lang="ru-RU" sz="1800" dirty="0" smtClean="0">
                    <a:latin typeface="Times New Roman" pitchFamily="18" charset="0"/>
                    <a:cs typeface="Times New Roman" pitchFamily="18" charset="0"/>
                  </a:rPr>
                  <a:t>Достроим </a:t>
                </a:r>
                <a:r>
                  <a:rPr lang="ru-RU" sz="1800" dirty="0">
                    <a:latin typeface="Times New Roman" pitchFamily="18" charset="0"/>
                    <a:cs typeface="Times New Roman" pitchFamily="18" charset="0"/>
                  </a:rPr>
                  <a:t>треугольник АВС до параллелограмма АСРВ. </a:t>
                </a:r>
                <a:r>
                  <a:rPr lang="ru-RU" sz="1800" dirty="0" smtClean="0">
                    <a:latin typeface="Times New Roman" pitchFamily="18" charset="0"/>
                    <a:cs typeface="Times New Roman" pitchFamily="18" charset="0"/>
                  </a:rPr>
                  <a:t>Имеем:</a:t>
                </a:r>
              </a:p>
              <a:p>
                <a:pPr marL="365125" indent="1066800">
                  <a:buNone/>
                </a:pPr>
                <a:r>
                  <a:rPr lang="ru-RU" sz="1800" dirty="0" smtClean="0">
                    <a:latin typeface="Times New Roman" pitchFamily="18" charset="0"/>
                    <a:cs typeface="Times New Roman" pitchFamily="18" charset="0"/>
                  </a:rPr>
                  <a:t/>
                </a:r>
                <a:r>
                  <a:rPr lang="en-US" sz="1800" dirty="0" smtClean="0">
                    <a:latin typeface="Times New Roman" pitchFamily="18" charset="0"/>
                    <a:cs typeface="Times New Roman" pitchFamily="18" charset="0"/>
                  </a:rPr>
                  <a:t>S</a:t>
                </a:r>
                <a:r>
                  <a:rPr lang="en-US" sz="1800" baseline="-25000" dirty="0" smtClean="0">
                    <a:latin typeface="Times New Roman" pitchFamily="18" charset="0"/>
                    <a:cs typeface="Times New Roman" pitchFamily="18" charset="0"/>
                  </a:rPr>
                  <a:t>ABC</a:t>
                </a:r>
                <a:r>
                  <a:rPr lang="en-US" sz="1800" dirty="0" smtClean="0">
                    <a:latin typeface="Times New Roman" pitchFamily="18" charset="0"/>
                    <a:cs typeface="Times New Roman" pitchFamily="18" charset="0"/>
                  </a:rPr>
                  <a:t>=</a:t>
                </a:r>
                <a:r>
                  <a:rPr lang="ru-RU" sz="1800" dirty="0" smtClean="0">
                    <a:latin typeface="Times New Roman" pitchFamily="18" charset="0"/>
                    <a:cs typeface="Times New Roman" pitchFamily="18" charset="0"/>
                  </a:rPr>
                  <a:t/>
                </a:r>
                <a14:m>
                  <m:oMath xmlns:m="http://schemas.openxmlformats.org/officeDocument/2006/math">
                    <m:f>
                      <m:fPr>
                        <m:ctrlPr>
                          <a:rPr lang="ru-RU" sz="1800" i="1">
                            <a:latin typeface="Cambria Math"/>
                            <a:cs typeface="Times New Roman" pitchFamily="18" charset="0"/>
                          </a:rPr>
                        </m:ctrlPr>
                      </m:fPr>
                      <m:num>
                        <m:r>
                          <a:rPr lang="ru-RU" sz="1800" i="1">
                            <a:latin typeface="Cambria Math"/>
                            <a:cs typeface="Times New Roman" pitchFamily="18" charset="0"/>
                          </a:rPr>
                          <m:t>1</m:t>
                        </m:r>
                      </m:num>
                      <m:den>
                        <m:r>
                          <a:rPr lang="ru-RU" sz="1800" i="1">
                            <a:latin typeface="Cambria Math"/>
                            <a:cs typeface="Times New Roman" pitchFamily="18" charset="0"/>
                          </a:rPr>
                          <m:t>2</m:t>
                        </m:r>
                      </m:den>
                    </m:f>
                  </m:oMath>
                </a14:m>
                <a:r>
                  <a:rPr lang="en-US" sz="1800" dirty="0">
                    <a:latin typeface="Times New Roman" pitchFamily="18" charset="0"/>
                    <a:cs typeface="Times New Roman" pitchFamily="18" charset="0"/>
                  </a:rPr>
                  <a:t> ∙ S</a:t>
                </a:r>
                <a:r>
                  <a:rPr lang="en-US" sz="1800" baseline="-25000" dirty="0" smtClean="0">
                    <a:latin typeface="Times New Roman" pitchFamily="18" charset="0"/>
                    <a:cs typeface="Times New Roman" pitchFamily="18" charset="0"/>
                  </a:rPr>
                  <a:t>ABPC</a:t>
                </a:r>
                <a:r>
                  <a:rPr lang="ru-RU"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  S</a:t>
                </a:r>
                <a:r>
                  <a:rPr lang="en-US" sz="1800" baseline="-25000" dirty="0" smtClean="0">
                    <a:latin typeface="Times New Roman" pitchFamily="18" charset="0"/>
                    <a:cs typeface="Times New Roman" pitchFamily="18" charset="0"/>
                  </a:rPr>
                  <a:t>ABPC</a:t>
                </a:r>
                <a:r>
                  <a:rPr lang="en-US" sz="1800" dirty="0" smtClean="0">
                    <a:latin typeface="Times New Roman" pitchFamily="18" charset="0"/>
                    <a:cs typeface="Times New Roman" pitchFamily="18" charset="0"/>
                  </a:rPr>
                  <a:t/>
                </a:r>
                <a:r>
                  <a:rPr lang="en-US" sz="1800" dirty="0">
                    <a:latin typeface="Times New Roman" pitchFamily="18" charset="0"/>
                    <a:cs typeface="Times New Roman" pitchFamily="18" charset="0"/>
                  </a:rPr>
                  <a:t>=</a:t>
                </a:r>
                <a:r>
                  <a:rPr lang="en-US" sz="1800" dirty="0" smtClean="0">
                    <a:latin typeface="Times New Roman" pitchFamily="18" charset="0"/>
                    <a:cs typeface="Times New Roman" pitchFamily="18" charset="0"/>
                  </a:rPr>
                  <a:t>AC</a:t>
                </a:r>
                <a:r>
                  <a:rPr lang="en-US" sz="1800" dirty="0">
                    <a:latin typeface="Times New Roman" pitchFamily="18" charset="0"/>
                    <a:cs typeface="Times New Roman" pitchFamily="18" charset="0"/>
                  </a:rPr>
                  <a:t> ∙ </a:t>
                </a:r>
                <a:r>
                  <a:rPr lang="en-US" sz="1800" dirty="0" smtClean="0">
                    <a:latin typeface="Times New Roman" pitchFamily="18" charset="0"/>
                    <a:cs typeface="Times New Roman" pitchFamily="18" charset="0"/>
                  </a:rPr>
                  <a:t>HN</a:t>
                </a:r>
                <a:r>
                  <a:rPr lang="en-US" sz="1800" dirty="0">
                    <a:latin typeface="Times New Roman" pitchFamily="18" charset="0"/>
                    <a:cs typeface="Times New Roman" pitchFamily="18" charset="0"/>
                  </a:rPr>
                  <a:t>.</a:t>
                </a:r>
              </a:p>
              <a:p>
                <a:pPr>
                  <a:buNone/>
                </a:pPr>
                <a:r>
                  <a:rPr lang="en-US" sz="1800" dirty="0">
                    <a:latin typeface="Times New Roman" pitchFamily="18" charset="0"/>
                    <a:cs typeface="Times New Roman" pitchFamily="18" charset="0"/>
                  </a:rPr>
                  <a:t>2</a:t>
                </a:r>
                <a:r>
                  <a:rPr lang="en-US" sz="1800" dirty="0" smtClean="0">
                    <a:latin typeface="Times New Roman" pitchFamily="18" charset="0"/>
                    <a:cs typeface="Times New Roman" pitchFamily="18" charset="0"/>
                  </a:rPr>
                  <a:t>. MN = 8</a:t>
                </a:r>
                <a:r>
                  <a:rPr lang="en-US" sz="1800" dirty="0">
                    <a:latin typeface="Times New Roman" pitchFamily="18" charset="0"/>
                    <a:cs typeface="Times New Roman" pitchFamily="18" charset="0"/>
                  </a:rPr>
                  <a:t>.</a:t>
                </a:r>
              </a:p>
              <a:p>
                <a:pPr>
                  <a:buNone/>
                </a:pPr>
                <a:r>
                  <a:rPr lang="en-US" sz="1800" dirty="0">
                    <a:latin typeface="Times New Roman" pitchFamily="18" charset="0"/>
                    <a:cs typeface="Times New Roman" pitchFamily="18" charset="0"/>
                  </a:rPr>
                  <a:t>3</a:t>
                </a:r>
                <a:r>
                  <a:rPr lang="en-US"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Треугольники </a:t>
                </a:r>
                <a:r>
                  <a:rPr lang="ru-RU" sz="1800" dirty="0">
                    <a:latin typeface="Times New Roman" pitchFamily="18" charset="0"/>
                    <a:cs typeface="Times New Roman" pitchFamily="18" charset="0"/>
                  </a:rPr>
                  <a:t>ВНМ и С</a:t>
                </a:r>
                <a:r>
                  <a:rPr lang="en-US" sz="1800" dirty="0">
                    <a:latin typeface="Times New Roman" pitchFamily="18" charset="0"/>
                    <a:cs typeface="Times New Roman" pitchFamily="18" charset="0"/>
                  </a:rPr>
                  <a:t>NM </a:t>
                </a:r>
                <a:r>
                  <a:rPr lang="ru-RU" sz="1800" dirty="0">
                    <a:latin typeface="Times New Roman" pitchFamily="18" charset="0"/>
                    <a:cs typeface="Times New Roman" pitchFamily="18" charset="0"/>
                  </a:rPr>
                  <a:t>равны, тогда </a:t>
                </a:r>
                <a:r>
                  <a:rPr lang="en-US" sz="1800" dirty="0" smtClean="0">
                    <a:latin typeface="Times New Roman" pitchFamily="18" charset="0"/>
                    <a:cs typeface="Times New Roman" pitchFamily="18" charset="0"/>
                  </a:rPr>
                  <a:t>MH = 8 </a:t>
                </a:r>
                <a:r>
                  <a:rPr lang="ru-RU" sz="1800" dirty="0">
                    <a:latin typeface="Times New Roman" pitchFamily="18" charset="0"/>
                    <a:cs typeface="Times New Roman" pitchFamily="18" charset="0"/>
                  </a:rPr>
                  <a:t>и </a:t>
                </a:r>
                <a:r>
                  <a:rPr lang="en-US" sz="1800" dirty="0" smtClean="0">
                    <a:latin typeface="Times New Roman" pitchFamily="18" charset="0"/>
                    <a:cs typeface="Times New Roman" pitchFamily="18" charset="0"/>
                  </a:rPr>
                  <a:t>HN </a:t>
                </a:r>
                <a:r>
                  <a:rPr lang="ru-RU" sz="1800" dirty="0" smtClean="0">
                    <a:latin typeface="Times New Roman" pitchFamily="18" charset="0"/>
                    <a:cs typeface="Times New Roman" pitchFamily="18" charset="0"/>
                  </a:rPr>
                  <a:t>=</a:t>
                </a:r>
                <a:r>
                  <a:rPr lang="en-US" sz="1800" dirty="0" smtClean="0">
                    <a:latin typeface="Times New Roman" pitchFamily="18" charset="0"/>
                    <a:cs typeface="Times New Roman" pitchFamily="18" charset="0"/>
                  </a:rPr>
                  <a:t/>
                </a:r>
                <a:r>
                  <a:rPr lang="ru-RU" sz="1800" dirty="0" smtClean="0">
                    <a:latin typeface="Times New Roman" pitchFamily="18" charset="0"/>
                    <a:cs typeface="Times New Roman" pitchFamily="18" charset="0"/>
                  </a:rPr>
                  <a:t>16</a:t>
                </a:r>
                <a:r>
                  <a:rPr lang="ru-RU" sz="1800" dirty="0">
                    <a:latin typeface="Times New Roman" pitchFamily="18" charset="0"/>
                    <a:cs typeface="Times New Roman" pitchFamily="18" charset="0"/>
                  </a:rPr>
                  <a:t>.</a:t>
                </a:r>
              </a:p>
              <a:p>
                <a:pPr>
                  <a:buNone/>
                </a:pPr>
                <a:r>
                  <a:rPr lang="ru-RU" sz="1800" dirty="0">
                    <a:latin typeface="Times New Roman" pitchFamily="18" charset="0"/>
                    <a:cs typeface="Times New Roman" pitchFamily="18" charset="0"/>
                  </a:rPr>
                  <a:t>4</a:t>
                </a:r>
                <a:r>
                  <a:rPr lang="ru-RU" sz="1800" dirty="0" smtClean="0">
                    <a:latin typeface="Times New Roman" pitchFamily="18" charset="0"/>
                    <a:cs typeface="Times New Roman" pitchFamily="18" charset="0"/>
                  </a:rPr>
                  <a:t>.</a:t>
                </a:r>
                <a:r>
                  <a:rPr lang="en-US" sz="1800" dirty="0" smtClean="0">
                    <a:latin typeface="Times New Roman" pitchFamily="18" charset="0"/>
                    <a:cs typeface="Times New Roman" pitchFamily="18" charset="0"/>
                  </a:rPr>
                  <a:t> S</a:t>
                </a:r>
                <a:r>
                  <a:rPr lang="en-US" sz="1800" baseline="-25000" dirty="0" smtClean="0">
                    <a:latin typeface="Times New Roman" pitchFamily="18" charset="0"/>
                    <a:cs typeface="Times New Roman" pitchFamily="18" charset="0"/>
                  </a:rPr>
                  <a:t>ABPC </a:t>
                </a:r>
                <a:r>
                  <a:rPr lang="en-US" sz="1800" dirty="0" smtClean="0">
                    <a:latin typeface="Times New Roman" pitchFamily="18" charset="0"/>
                    <a:cs typeface="Times New Roman" pitchFamily="18" charset="0"/>
                  </a:rPr>
                  <a:t>= 40 </a:t>
                </a:r>
                <a:r>
                  <a:rPr lang="en-US"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1</a:t>
                </a:r>
                <a:r>
                  <a:rPr lang="en-US" sz="1800" dirty="0" smtClean="0">
                    <a:latin typeface="Times New Roman" pitchFamily="18" charset="0"/>
                    <a:cs typeface="Times New Roman" pitchFamily="18" charset="0"/>
                  </a:rPr>
                  <a:t>6 = 640 </a:t>
                </a:r>
                <a:r>
                  <a:rPr lang="en-US" sz="1800" dirty="0">
                    <a:latin typeface="Times New Roman" pitchFamily="18" charset="0"/>
                    <a:cs typeface="Times New Roman" pitchFamily="18" charset="0"/>
                  </a:rPr>
                  <a:t>c</a:t>
                </a:r>
                <a:r>
                  <a:rPr lang="ru-RU" sz="1800" dirty="0">
                    <a:latin typeface="Times New Roman" pitchFamily="18" charset="0"/>
                    <a:cs typeface="Times New Roman" pitchFamily="18" charset="0"/>
                  </a:rPr>
                  <a:t>м</a:t>
                </a:r>
                <a:r>
                  <a:rPr lang="ru-RU" sz="1800" baseline="30000" dirty="0">
                    <a:latin typeface="Times New Roman" pitchFamily="18" charset="0"/>
                    <a:cs typeface="Times New Roman" pitchFamily="18" charset="0"/>
                  </a:rPr>
                  <a:t>2</a:t>
                </a:r>
                <a:r>
                  <a:rPr lang="ru-RU" sz="1800" dirty="0" smtClean="0">
                    <a:latin typeface="Times New Roman" pitchFamily="18" charset="0"/>
                    <a:cs typeface="Times New Roman" pitchFamily="18" charset="0"/>
                  </a:rPr>
                  <a:t>,</a:t>
                </a:r>
                <a:r>
                  <a:rPr lang="en-US" sz="1800" dirty="0" smtClean="0">
                    <a:latin typeface="Times New Roman" pitchFamily="18" charset="0"/>
                    <a:cs typeface="Times New Roman" pitchFamily="18" charset="0"/>
                  </a:rPr>
                  <a:t/>
                </a:r>
                <a:r>
                  <a:rPr lang="ru-RU" sz="1800" dirty="0" smtClean="0">
                    <a:latin typeface="Times New Roman" pitchFamily="18" charset="0"/>
                    <a:cs typeface="Times New Roman" pitchFamily="18" charset="0"/>
                  </a:rPr>
                  <a:t>тогда </a:t>
                </a:r>
                <a:r>
                  <a:rPr lang="en-US" sz="1800" dirty="0" smtClean="0">
                    <a:latin typeface="Times New Roman" pitchFamily="18" charset="0"/>
                    <a:cs typeface="Times New Roman" pitchFamily="18" charset="0"/>
                  </a:rPr>
                  <a:t>S</a:t>
                </a:r>
                <a:r>
                  <a:rPr lang="en-US" sz="1800" baseline="-25000" dirty="0" smtClean="0">
                    <a:latin typeface="Times New Roman" pitchFamily="18" charset="0"/>
                    <a:cs typeface="Times New Roman" pitchFamily="18" charset="0"/>
                  </a:rPr>
                  <a:t>ABC </a:t>
                </a:r>
                <a:r>
                  <a:rPr lang="en-US" sz="1800" dirty="0" smtClean="0">
                    <a:latin typeface="Times New Roman" pitchFamily="18" charset="0"/>
                    <a:cs typeface="Times New Roman" pitchFamily="18" charset="0"/>
                  </a:rPr>
                  <a:t>= 320 </a:t>
                </a:r>
                <a:r>
                  <a:rPr lang="ru-RU" sz="1800" dirty="0">
                    <a:latin typeface="Times New Roman" pitchFamily="18" charset="0"/>
                    <a:cs typeface="Times New Roman" pitchFamily="18" charset="0"/>
                  </a:rPr>
                  <a:t>см</a:t>
                </a:r>
                <a:r>
                  <a:rPr lang="ru-RU" sz="1800" baseline="30000" dirty="0">
                    <a:latin typeface="Times New Roman" pitchFamily="18" charset="0"/>
                    <a:cs typeface="Times New Roman" pitchFamily="18" charset="0"/>
                  </a:rPr>
                  <a:t>2</a:t>
                </a:r>
                <a:r>
                  <a:rPr lang="ru-RU" sz="1800" dirty="0">
                    <a:latin typeface="Times New Roman" pitchFamily="18" charset="0"/>
                    <a:cs typeface="Times New Roman" pitchFamily="18" charset="0"/>
                  </a:rPr>
                  <a:t>.</a:t>
                </a:r>
              </a:p>
              <a:p>
                <a:pPr marL="0" indent="0">
                  <a:lnSpc>
                    <a:spcPct val="150000"/>
                  </a:lnSpc>
                  <a:spcBef>
                    <a:spcPts val="0"/>
                  </a:spcBef>
                  <a:buNone/>
                </a:pPr>
                <a:r>
                  <a:rPr lang="ru-RU" sz="1800" dirty="0" smtClean="0">
                    <a:latin typeface="Times New Roman" pitchFamily="18" charset="0"/>
                    <a:cs typeface="Times New Roman" pitchFamily="18" charset="0"/>
                  </a:rPr>
                  <a:t/>
                </a:r>
              </a:p>
              <a:p>
                <a:pPr>
                  <a:buNone/>
                </a:pPr>
                <a:r>
                  <a:rPr lang="ru-RU" sz="1800" dirty="0" smtClean="0">
                    <a:latin typeface="Times New Roman" pitchFamily="18" charset="0"/>
                    <a:cs typeface="Times New Roman" pitchFamily="18" charset="0"/>
                  </a:rPr>
                  <a:t/>
                </a:r>
                <a:endParaRPr lang="ru-RU" sz="1800" dirty="0">
                  <a:latin typeface="Times New Roman" pitchFamily="18" charset="0"/>
                  <a:cs typeface="Times New Roman" pitchFamily="18" charset="0"/>
                </a:endParaRPr>
              </a:p>
            </p:txBody>
          </p:sp>
        </mc:Choice>
        <mc:Fallback>
          <p:sp>
            <p:nvSpPr>
              <p:cNvPr id="3" name="Содержимое 2"/>
              <p:cNvSpPr>
                <a:spLocks noGrp="1" noRot="1" noChangeAspect="1" noMove="1" noResize="1" noEditPoints="1" noAdjustHandles="1" noChangeArrowheads="1" noChangeShapeType="1" noTextEdit="1"/>
              </p:cNvSpPr>
              <p:nvPr>
                <p:ph sz="half" idx="1"/>
              </p:nvPr>
            </p:nvSpPr>
            <p:spPr>
              <a:xfrm>
                <a:off x="21122" y="1340768"/>
                <a:ext cx="9015373" cy="5400600"/>
              </a:xfrm>
              <a:blipFill rotWithShape="1">
                <a:blip r:embed="rId3" cstate="print"/>
                <a:stretch>
                  <a:fillRect t="-564"/>
                </a:stretch>
              </a:blipFill>
            </p:spPr>
            <p:txBody>
              <a:bodyPr/>
              <a:lstStyle/>
              <a:p>
                <a:r>
                  <a:rPr lang="ru-RU">
                    <a:noFill/>
                  </a:rPr>
                  <a:t> </a:t>
                </a:r>
              </a:p>
            </p:txBody>
          </p:sp>
        </mc:Fallback>
      </mc:AlternateContent>
      <p:cxnSp>
        <p:nvCxnSpPr>
          <p:cNvPr id="14" name="Прямая соединительная линия 13"/>
          <p:cNvCxnSpPr/>
          <p:nvPr/>
        </p:nvCxnSpPr>
        <p:spPr>
          <a:xfrm flipH="1">
            <a:off x="2521877" y="4500570"/>
            <a:ext cx="692801" cy="1541988"/>
          </a:xfrm>
          <a:prstGeom prst="line">
            <a:avLst/>
          </a:prstGeom>
        </p:spPr>
        <p:style>
          <a:lnRef idx="1">
            <a:schemeClr val="dk1"/>
          </a:lnRef>
          <a:fillRef idx="0">
            <a:schemeClr val="dk1"/>
          </a:fillRef>
          <a:effectRef idx="0">
            <a:schemeClr val="dk1"/>
          </a:effectRef>
          <a:fontRef idx="minor">
            <a:schemeClr val="tx1"/>
          </a:fontRef>
        </p:style>
      </p:cxnSp>
      <p:cxnSp>
        <p:nvCxnSpPr>
          <p:cNvPr id="16" name="Прямая соединительная линия 15"/>
          <p:cNvCxnSpPr/>
          <p:nvPr/>
        </p:nvCxnSpPr>
        <p:spPr>
          <a:xfrm>
            <a:off x="3214678" y="4500570"/>
            <a:ext cx="1878967" cy="1524835"/>
          </a:xfrm>
          <a:prstGeom prst="line">
            <a:avLst/>
          </a:prstGeom>
        </p:spPr>
        <p:style>
          <a:lnRef idx="1">
            <a:schemeClr val="dk1"/>
          </a:lnRef>
          <a:fillRef idx="0">
            <a:schemeClr val="dk1"/>
          </a:fillRef>
          <a:effectRef idx="0">
            <a:schemeClr val="dk1"/>
          </a:effectRef>
          <a:fontRef idx="minor">
            <a:schemeClr val="tx1"/>
          </a:fontRef>
        </p:style>
      </p:cxnSp>
      <p:cxnSp>
        <p:nvCxnSpPr>
          <p:cNvPr id="18" name="Прямая соединительная линия 17"/>
          <p:cNvCxnSpPr/>
          <p:nvPr/>
        </p:nvCxnSpPr>
        <p:spPr>
          <a:xfrm>
            <a:off x="2525981" y="6036039"/>
            <a:ext cx="2571768" cy="1588"/>
          </a:xfrm>
          <a:prstGeom prst="line">
            <a:avLst/>
          </a:prstGeom>
        </p:spPr>
        <p:style>
          <a:lnRef idx="1">
            <a:schemeClr val="dk1"/>
          </a:lnRef>
          <a:fillRef idx="0">
            <a:schemeClr val="dk1"/>
          </a:fillRef>
          <a:effectRef idx="0">
            <a:schemeClr val="dk1"/>
          </a:effectRef>
          <a:fontRef idx="minor">
            <a:schemeClr val="tx1"/>
          </a:fontRef>
        </p:style>
      </p:cxnSp>
      <p:cxnSp>
        <p:nvCxnSpPr>
          <p:cNvPr id="20" name="Прямая соединительная линия 19"/>
          <p:cNvCxnSpPr/>
          <p:nvPr/>
        </p:nvCxnSpPr>
        <p:spPr>
          <a:xfrm flipH="1">
            <a:off x="4154161" y="4518959"/>
            <a:ext cx="1588" cy="1508775"/>
          </a:xfrm>
          <a:prstGeom prst="line">
            <a:avLst/>
          </a:prstGeom>
        </p:spPr>
        <p:style>
          <a:lnRef idx="1">
            <a:schemeClr val="dk1"/>
          </a:lnRef>
          <a:fillRef idx="0">
            <a:schemeClr val="dk1"/>
          </a:fillRef>
          <a:effectRef idx="0">
            <a:schemeClr val="dk1"/>
          </a:effectRef>
          <a:fontRef idx="minor">
            <a:schemeClr val="tx1"/>
          </a:fontRef>
        </p:style>
      </p:cxnSp>
      <p:sp>
        <p:nvSpPr>
          <p:cNvPr id="21" name="Прямоугольник 20"/>
          <p:cNvSpPr/>
          <p:nvPr/>
        </p:nvSpPr>
        <p:spPr>
          <a:xfrm>
            <a:off x="2214546" y="6052543"/>
            <a:ext cx="340158" cy="369332"/>
          </a:xfrm>
          <a:prstGeom prst="rect">
            <a:avLst/>
          </a:prstGeom>
        </p:spPr>
        <p:txBody>
          <a:bodyPr wrap="none">
            <a:spAutoFit/>
          </a:bodyPr>
          <a:lstStyle/>
          <a:p>
            <a:r>
              <a:rPr lang="ru-RU" dirty="0" smtClean="0"/>
              <a:t>А</a:t>
            </a:r>
            <a:endParaRPr lang="ru-RU" dirty="0"/>
          </a:p>
        </p:txBody>
      </p:sp>
      <p:sp>
        <p:nvSpPr>
          <p:cNvPr id="22" name="Прямоугольник 21"/>
          <p:cNvSpPr/>
          <p:nvPr/>
        </p:nvSpPr>
        <p:spPr>
          <a:xfrm>
            <a:off x="4100219" y="4926115"/>
            <a:ext cx="399468" cy="369332"/>
          </a:xfrm>
          <a:prstGeom prst="rect">
            <a:avLst/>
          </a:prstGeom>
        </p:spPr>
        <p:txBody>
          <a:bodyPr wrap="none">
            <a:spAutoFit/>
          </a:bodyPr>
          <a:lstStyle/>
          <a:p>
            <a:r>
              <a:rPr lang="en-US" dirty="0" smtClean="0"/>
              <a:t>M</a:t>
            </a:r>
            <a:endParaRPr lang="ru-RU" dirty="0"/>
          </a:p>
        </p:txBody>
      </p:sp>
      <p:sp>
        <p:nvSpPr>
          <p:cNvPr id="819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13" name="TextBox 12"/>
          <p:cNvSpPr txBox="1"/>
          <p:nvPr/>
        </p:nvSpPr>
        <p:spPr>
          <a:xfrm>
            <a:off x="4144864" y="6042558"/>
            <a:ext cx="286546" cy="369332"/>
          </a:xfrm>
          <a:prstGeom prst="rect">
            <a:avLst/>
          </a:prstGeom>
          <a:noFill/>
        </p:spPr>
        <p:txBody>
          <a:bodyPr wrap="square" rtlCol="0">
            <a:spAutoFit/>
          </a:bodyPr>
          <a:lstStyle/>
          <a:p>
            <a:r>
              <a:rPr lang="en-US" dirty="0" smtClean="0"/>
              <a:t>N</a:t>
            </a:r>
            <a:endParaRPr lang="ru-RU" dirty="0"/>
          </a:p>
        </p:txBody>
      </p:sp>
      <p:sp>
        <p:nvSpPr>
          <p:cNvPr id="34" name="Прямоугольник 33"/>
          <p:cNvSpPr/>
          <p:nvPr/>
        </p:nvSpPr>
        <p:spPr>
          <a:xfrm>
            <a:off x="3011980" y="4087252"/>
            <a:ext cx="335348" cy="369332"/>
          </a:xfrm>
          <a:prstGeom prst="rect">
            <a:avLst/>
          </a:prstGeom>
        </p:spPr>
        <p:txBody>
          <a:bodyPr wrap="none">
            <a:spAutoFit/>
          </a:bodyPr>
          <a:lstStyle/>
          <a:p>
            <a:r>
              <a:rPr lang="ru-RU" dirty="0" smtClean="0"/>
              <a:t>В</a:t>
            </a:r>
            <a:endParaRPr lang="ru-RU" dirty="0"/>
          </a:p>
        </p:txBody>
      </p:sp>
      <p:cxnSp>
        <p:nvCxnSpPr>
          <p:cNvPr id="31" name="Соединительная линия уступом 30"/>
          <p:cNvCxnSpPr/>
          <p:nvPr/>
        </p:nvCxnSpPr>
        <p:spPr>
          <a:xfrm rot="16200000" flipH="1">
            <a:off x="4138171" y="5828686"/>
            <a:ext cx="237294" cy="177412"/>
          </a:xfrm>
          <a:prstGeom prst="bentConnector3">
            <a:avLst>
              <a:gd name="adj1" fmla="val -895"/>
            </a:avLst>
          </a:prstGeom>
        </p:spPr>
        <p:style>
          <a:lnRef idx="1">
            <a:schemeClr val="dk1"/>
          </a:lnRef>
          <a:fillRef idx="0">
            <a:schemeClr val="dk1"/>
          </a:fillRef>
          <a:effectRef idx="0">
            <a:schemeClr val="dk1"/>
          </a:effectRef>
          <a:fontRef idx="minor">
            <a:schemeClr val="tx1"/>
          </a:fontRef>
        </p:style>
      </p:cxnSp>
      <p:sp>
        <p:nvSpPr>
          <p:cNvPr id="44" name="Прямоугольник 43"/>
          <p:cNvSpPr/>
          <p:nvPr/>
        </p:nvSpPr>
        <p:spPr>
          <a:xfrm>
            <a:off x="5047714" y="6023817"/>
            <a:ext cx="332142" cy="369332"/>
          </a:xfrm>
          <a:prstGeom prst="rect">
            <a:avLst/>
          </a:prstGeom>
        </p:spPr>
        <p:txBody>
          <a:bodyPr wrap="none">
            <a:spAutoFit/>
          </a:bodyPr>
          <a:lstStyle/>
          <a:p>
            <a:r>
              <a:rPr lang="ru-RU" dirty="0"/>
              <a:t>С</a:t>
            </a:r>
          </a:p>
        </p:txBody>
      </p:sp>
      <p:sp>
        <p:nvSpPr>
          <p:cNvPr id="58" name="Дуга 57"/>
          <p:cNvSpPr/>
          <p:nvPr/>
        </p:nvSpPr>
        <p:spPr>
          <a:xfrm rot="7036577">
            <a:off x="4076594" y="5226256"/>
            <a:ext cx="246259" cy="286709"/>
          </a:xfrm>
          <a:prstGeom prst="arc">
            <a:avLst>
              <a:gd name="adj1" fmla="val 15180645"/>
              <a:gd name="adj2" fmla="val 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ru-RU"/>
          </a:p>
        </p:txBody>
      </p:sp>
      <p:cxnSp>
        <p:nvCxnSpPr>
          <p:cNvPr id="51" name="Прямая соединительная линия 50"/>
          <p:cNvCxnSpPr/>
          <p:nvPr/>
        </p:nvCxnSpPr>
        <p:spPr>
          <a:xfrm flipH="1">
            <a:off x="3635896" y="4797152"/>
            <a:ext cx="171864" cy="188552"/>
          </a:xfrm>
          <a:prstGeom prst="line">
            <a:avLst/>
          </a:prstGeom>
        </p:spPr>
        <p:style>
          <a:lnRef idx="1">
            <a:schemeClr val="dk1"/>
          </a:lnRef>
          <a:fillRef idx="0">
            <a:schemeClr val="dk1"/>
          </a:fillRef>
          <a:effectRef idx="0">
            <a:schemeClr val="dk1"/>
          </a:effectRef>
          <a:fontRef idx="minor">
            <a:schemeClr val="tx1"/>
          </a:fontRef>
        </p:style>
      </p:cxnSp>
      <p:cxnSp>
        <p:nvCxnSpPr>
          <p:cNvPr id="61" name="Прямая соединительная линия 60"/>
          <p:cNvCxnSpPr/>
          <p:nvPr/>
        </p:nvCxnSpPr>
        <p:spPr>
          <a:xfrm flipH="1">
            <a:off x="4572000" y="5572888"/>
            <a:ext cx="171864" cy="188552"/>
          </a:xfrm>
          <a:prstGeom prst="line">
            <a:avLst/>
          </a:prstGeom>
        </p:spPr>
        <p:style>
          <a:lnRef idx="1">
            <a:schemeClr val="dk1"/>
          </a:lnRef>
          <a:fillRef idx="0">
            <a:schemeClr val="dk1"/>
          </a:fillRef>
          <a:effectRef idx="0">
            <a:schemeClr val="dk1"/>
          </a:effectRef>
          <a:fontRef idx="minor">
            <a:schemeClr val="tx1"/>
          </a:fontRef>
        </p:style>
      </p:cxnSp>
      <p:sp>
        <p:nvSpPr>
          <p:cNvPr id="70" name="Прямоугольник 69"/>
          <p:cNvSpPr/>
          <p:nvPr/>
        </p:nvSpPr>
        <p:spPr>
          <a:xfrm>
            <a:off x="3933198" y="4101500"/>
            <a:ext cx="372218" cy="369332"/>
          </a:xfrm>
          <a:prstGeom prst="rect">
            <a:avLst/>
          </a:prstGeom>
        </p:spPr>
        <p:txBody>
          <a:bodyPr wrap="none">
            <a:spAutoFit/>
          </a:bodyPr>
          <a:lstStyle/>
          <a:p>
            <a:r>
              <a:rPr lang="en-US" dirty="0"/>
              <a:t>H</a:t>
            </a:r>
            <a:endParaRPr lang="ru-RU" dirty="0"/>
          </a:p>
        </p:txBody>
      </p:sp>
      <p:cxnSp>
        <p:nvCxnSpPr>
          <p:cNvPr id="29" name="Прямая соединительная линия 28"/>
          <p:cNvCxnSpPr/>
          <p:nvPr/>
        </p:nvCxnSpPr>
        <p:spPr>
          <a:xfrm flipH="1">
            <a:off x="5097750" y="4515783"/>
            <a:ext cx="687821" cy="1517482"/>
          </a:xfrm>
          <a:prstGeom prst="line">
            <a:avLst/>
          </a:prstGeom>
        </p:spPr>
        <p:style>
          <a:lnRef idx="1">
            <a:schemeClr val="dk1"/>
          </a:lnRef>
          <a:fillRef idx="0">
            <a:schemeClr val="dk1"/>
          </a:fillRef>
          <a:effectRef idx="0">
            <a:schemeClr val="dk1"/>
          </a:effectRef>
          <a:fontRef idx="minor">
            <a:schemeClr val="tx1"/>
          </a:fontRef>
        </p:style>
      </p:cxnSp>
      <p:cxnSp>
        <p:nvCxnSpPr>
          <p:cNvPr id="30" name="Прямая соединительная линия 29"/>
          <p:cNvCxnSpPr/>
          <p:nvPr/>
        </p:nvCxnSpPr>
        <p:spPr>
          <a:xfrm>
            <a:off x="3213803" y="4517371"/>
            <a:ext cx="2571768" cy="1588"/>
          </a:xfrm>
          <a:prstGeom prst="line">
            <a:avLst/>
          </a:prstGeom>
        </p:spPr>
        <p:style>
          <a:lnRef idx="1">
            <a:schemeClr val="dk1"/>
          </a:lnRef>
          <a:fillRef idx="0">
            <a:schemeClr val="dk1"/>
          </a:fillRef>
          <a:effectRef idx="0">
            <a:schemeClr val="dk1"/>
          </a:effectRef>
          <a:fontRef idx="minor">
            <a:schemeClr val="tx1"/>
          </a:fontRef>
        </p:style>
      </p:cxnSp>
      <p:sp>
        <p:nvSpPr>
          <p:cNvPr id="38" name="Прямоугольник 37"/>
          <p:cNvSpPr/>
          <p:nvPr/>
        </p:nvSpPr>
        <p:spPr>
          <a:xfrm>
            <a:off x="5785571" y="4101500"/>
            <a:ext cx="332142" cy="369332"/>
          </a:xfrm>
          <a:prstGeom prst="rect">
            <a:avLst/>
          </a:prstGeom>
        </p:spPr>
        <p:txBody>
          <a:bodyPr wrap="none">
            <a:spAutoFit/>
          </a:bodyPr>
          <a:lstStyle/>
          <a:p>
            <a:r>
              <a:rPr lang="en-US" dirty="0" smtClean="0"/>
              <a:t>P</a:t>
            </a:r>
            <a:endParaRPr lang="ru-RU" dirty="0"/>
          </a:p>
        </p:txBody>
      </p:sp>
    </p:spTree>
    <p:extLst>
      <p:ext uri="{BB962C8B-B14F-4D97-AF65-F5344CB8AC3E}">
        <p14:creationId xmlns:p14="http://schemas.microsoft.com/office/powerpoint/2010/main" xmlns="" val="24517270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28600"/>
            <a:ext cx="8729078" cy="824136"/>
          </a:xfrm>
        </p:spPr>
        <p:txBody>
          <a:bodyPr>
            <a:normAutofit/>
          </a:bodyPr>
          <a:lstStyle/>
          <a:p>
            <a:r>
              <a:rPr lang="ru-RU" sz="3200" b="1" dirty="0" smtClean="0">
                <a:latin typeface="Times New Roman" panose="02020603050405020304" pitchFamily="18" charset="0"/>
                <a:cs typeface="Times New Roman" panose="02020603050405020304" pitchFamily="18" charset="0"/>
              </a:rPr>
              <a:t>Решение. Способ </a:t>
            </a:r>
            <a:r>
              <a:rPr lang="en-US" sz="3200" b="1" dirty="0" smtClean="0">
                <a:latin typeface="Times New Roman" panose="02020603050405020304" pitchFamily="18" charset="0"/>
                <a:cs typeface="Times New Roman" panose="02020603050405020304" pitchFamily="18" charset="0"/>
              </a:rPr>
              <a:t>5</a:t>
            </a:r>
            <a:endParaRPr lang="ru-RU" sz="3200" b="1"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xmlns="" Requires="a14">
          <p:sp>
            <p:nvSpPr>
              <p:cNvPr id="3" name="Содержимое 2"/>
              <p:cNvSpPr>
                <a:spLocks noGrp="1"/>
              </p:cNvSpPr>
              <p:nvPr>
                <p:ph sz="half" idx="1"/>
              </p:nvPr>
            </p:nvSpPr>
            <p:spPr>
              <a:xfrm>
                <a:off x="21122" y="1124744"/>
                <a:ext cx="9015373" cy="5616624"/>
              </a:xfrm>
            </p:spPr>
            <p:txBody>
              <a:bodyPr>
                <a:noAutofit/>
              </a:bodyPr>
              <a:lstStyle/>
              <a:p>
                <a:pPr>
                  <a:buNone/>
                </a:pPr>
                <a:r>
                  <a:rPr lang="ru-RU" sz="1800" dirty="0" smtClean="0">
                    <a:latin typeface="Times New Roman" pitchFamily="18" charset="0"/>
                    <a:cs typeface="Times New Roman" pitchFamily="18" charset="0"/>
                  </a:rPr>
                  <a:t>1.</a:t>
                </a:r>
                <a:r>
                  <a:rPr lang="en-US" sz="1800" dirty="0" smtClean="0">
                    <a:latin typeface="Times New Roman" pitchFamily="18" charset="0"/>
                    <a:cs typeface="Times New Roman" pitchFamily="18" charset="0"/>
                  </a:rPr>
                  <a:t> BF – </a:t>
                </a:r>
                <a:r>
                  <a:rPr lang="ru-RU" sz="1800" dirty="0" smtClean="0">
                    <a:latin typeface="Times New Roman" panose="02020603050405020304" pitchFamily="18" charset="0"/>
                    <a:cs typeface="Times New Roman" panose="02020603050405020304" pitchFamily="18" charset="0"/>
                  </a:rPr>
                  <a:t>высота</a:t>
                </a:r>
                <a:r>
                  <a:rPr lang="ru-RU" sz="1800" dirty="0">
                    <a:latin typeface="Times New Roman" pitchFamily="18" charset="0"/>
                    <a:cs typeface="Times New Roman" pitchFamily="18" charset="0"/>
                  </a:rPr>
                  <a:t/>
                </a:r>
                <a:r>
                  <a:rPr lang="ru-RU" sz="1800"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ABC</a:t>
                </a:r>
                <a:r>
                  <a:rPr lang="ru-RU" sz="1800" dirty="0" smtClean="0">
                    <a:latin typeface="Times New Roman" panose="02020603050405020304" pitchFamily="18" charset="0"/>
                    <a:cs typeface="Times New Roman" panose="02020603050405020304" pitchFamily="18" charset="0"/>
                  </a:rPr>
                  <a:t>, тогда </a:t>
                </a:r>
                <a:r>
                  <a:rPr lang="en-US" sz="1800" dirty="0" smtClean="0">
                    <a:latin typeface="Times New Roman" panose="02020603050405020304" pitchFamily="18" charset="0"/>
                    <a:cs typeface="Times New Roman" panose="02020603050405020304" pitchFamily="18" charset="0"/>
                  </a:rPr>
                  <a:t>BF</a:t>
                </a:r>
                <a:r>
                  <a:rPr lang="en-US" sz="1800" dirty="0">
                    <a:latin typeface="Times New Roman" pitchFamily="18" charset="0"/>
                    <a:cs typeface="Times New Roman" pitchFamily="18" charset="0"/>
                  </a:rPr>
                  <a:t> ┴</a:t>
                </a:r>
                <a:r>
                  <a:rPr lang="en-US" sz="1800" dirty="0" smtClean="0">
                    <a:latin typeface="Times New Roman" panose="02020603050405020304" pitchFamily="18" charset="0"/>
                    <a:cs typeface="Times New Roman" panose="02020603050405020304" pitchFamily="18" charset="0"/>
                  </a:rPr>
                  <a:t> AC.</a:t>
                </a:r>
              </a:p>
              <a:p>
                <a:pPr>
                  <a:buNone/>
                </a:pPr>
                <a:r>
                  <a:rPr lang="ru-RU" sz="1800" dirty="0" smtClean="0">
                    <a:latin typeface="Times New Roman" panose="02020603050405020304" pitchFamily="18" charset="0"/>
                    <a:cs typeface="Times New Roman" panose="02020603050405020304" pitchFamily="18" charset="0"/>
                  </a:rPr>
                  <a:t>2.</a:t>
                </a:r>
                <a:r>
                  <a:rPr lang="en-US" sz="1800" dirty="0" smtClean="0">
                    <a:latin typeface="Times New Roman" panose="02020603050405020304" pitchFamily="18" charset="0"/>
                    <a:cs typeface="Times New Roman" panose="02020603050405020304" pitchFamily="18" charset="0"/>
                  </a:rPr>
                  <a:t/>
                </a:r>
                <a:r>
                  <a:rPr lang="ru-RU" sz="1800" dirty="0" smtClean="0">
                    <a:latin typeface="Times New Roman" panose="02020603050405020304" pitchFamily="18" charset="0"/>
                    <a:cs typeface="Times New Roman" panose="02020603050405020304" pitchFamily="18" charset="0"/>
                  </a:rPr>
                  <a:t>Проведём </a:t>
                </a:r>
                <a:r>
                  <a:rPr lang="en-US" sz="1800" dirty="0" smtClean="0">
                    <a:latin typeface="Times New Roman" panose="02020603050405020304" pitchFamily="18" charset="0"/>
                    <a:cs typeface="Times New Roman" panose="02020603050405020304" pitchFamily="18" charset="0"/>
                  </a:rPr>
                  <a:t>ME</a:t>
                </a:r>
                <a:r>
                  <a:rPr lang="en-US" sz="1800" dirty="0">
                    <a:latin typeface="Times New Roman" pitchFamily="18" charset="0"/>
                    <a:cs typeface="Times New Roman" pitchFamily="18" charset="0"/>
                  </a:rPr>
                  <a:t> ┴</a:t>
                </a:r>
                <a:r>
                  <a:rPr lang="en-US" sz="1800" dirty="0" smtClean="0">
                    <a:latin typeface="Times New Roman" panose="02020603050405020304" pitchFamily="18" charset="0"/>
                    <a:cs typeface="Times New Roman" panose="02020603050405020304" pitchFamily="18" charset="0"/>
                  </a:rPr>
                  <a:t/>
                </a:r>
                <a:r>
                  <a:rPr lang="en-US" sz="1800" dirty="0">
                    <a:latin typeface="Times New Roman" panose="02020603050405020304" pitchFamily="18" charset="0"/>
                    <a:cs typeface="Times New Roman" panose="02020603050405020304" pitchFamily="18" charset="0"/>
                  </a:rPr>
                  <a:t>BF</a:t>
                </a:r>
                <a:r>
                  <a:rPr lang="ru-RU" sz="1800" dirty="0">
                    <a:latin typeface="Times New Roman" panose="02020603050405020304" pitchFamily="18" charset="0"/>
                    <a:cs typeface="Times New Roman" panose="02020603050405020304" pitchFamily="18" charset="0"/>
                  </a:rPr>
                  <a:t>.</a:t>
                </a:r>
              </a:p>
              <a:p>
                <a:pPr>
                  <a:buNone/>
                </a:pPr>
                <a:r>
                  <a:rPr lang="ru-RU" sz="1800" dirty="0">
                    <a:latin typeface="Times New Roman" panose="02020603050405020304" pitchFamily="18" charset="0"/>
                    <a:cs typeface="Times New Roman" panose="02020603050405020304" pitchFamily="18" charset="0"/>
                  </a:rPr>
                  <a:t>3</a:t>
                </a:r>
                <a:r>
                  <a:rPr lang="ru-RU" sz="1800" dirty="0" smtClean="0">
                    <a:latin typeface="Times New Roman" panose="02020603050405020304" pitchFamily="18" charset="0"/>
                    <a:cs typeface="Times New Roman" panose="02020603050405020304" pitchFamily="18" charset="0"/>
                  </a:rPr>
                  <a:t>.</a:t>
                </a:r>
                <a:r>
                  <a:rPr lang="en-US" sz="1800" dirty="0" smtClean="0">
                    <a:latin typeface="Times New Roman" panose="02020603050405020304" pitchFamily="18" charset="0"/>
                    <a:cs typeface="Times New Roman" panose="02020603050405020304" pitchFamily="18" charset="0"/>
                  </a:rPr>
                  <a:t/>
                </a:r>
                <a:r>
                  <a:rPr lang="ru-RU" sz="1800" dirty="0" smtClean="0">
                    <a:latin typeface="Times New Roman" panose="02020603050405020304" pitchFamily="18" charset="0"/>
                    <a:cs typeface="Times New Roman" panose="02020603050405020304" pitchFamily="18" charset="0"/>
                  </a:rPr>
                  <a:t>Имеем:</a:t>
                </a:r>
                <a:r>
                  <a:rPr lang="en-US" sz="1800" dirty="0" smtClean="0">
                    <a:latin typeface="Times New Roman" panose="02020603050405020304" pitchFamily="18" charset="0"/>
                    <a:cs typeface="Times New Roman" panose="02020603050405020304" pitchFamily="18" charset="0"/>
                  </a:rPr>
                  <a:t> ME </a:t>
                </a:r>
                <a:r>
                  <a:rPr lang="en-US" sz="1800" dirty="0">
                    <a:latin typeface="Times New Roman" pitchFamily="18" charset="0"/>
                    <a:cs typeface="Times New Roman" pitchFamily="18" charset="0"/>
                  </a:rPr>
                  <a:t>┴</a:t>
                </a:r>
                <a:r>
                  <a:rPr lang="en-US" sz="1800" dirty="0" smtClean="0">
                    <a:latin typeface="Times New Roman" panose="02020603050405020304" pitchFamily="18" charset="0"/>
                    <a:cs typeface="Times New Roman" panose="02020603050405020304" pitchFamily="18" charset="0"/>
                  </a:rPr>
                  <a:t/>
                </a:r>
                <a:r>
                  <a:rPr lang="en-US" sz="1800" dirty="0">
                    <a:latin typeface="Times New Roman" panose="02020603050405020304" pitchFamily="18" charset="0"/>
                    <a:cs typeface="Times New Roman" panose="02020603050405020304" pitchFamily="18" charset="0"/>
                  </a:rPr>
                  <a:t>BF</a:t>
                </a:r>
                <a:r>
                  <a:rPr lang="en-US" sz="1800" dirty="0" smtClean="0">
                    <a:latin typeface="Times New Roman" panose="02020603050405020304" pitchFamily="18" charset="0"/>
                    <a:cs typeface="Times New Roman" panose="02020603050405020304" pitchFamily="18" charset="0"/>
                  </a:rPr>
                  <a:t>, BF ┴ AC</a:t>
                </a: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то </a:t>
                </a:r>
                <a:r>
                  <a:rPr lang="en-US" sz="1800" dirty="0">
                    <a:latin typeface="Times New Roman" panose="02020603050405020304" pitchFamily="18" charset="0"/>
                    <a:cs typeface="Times New Roman" panose="02020603050405020304" pitchFamily="18" charset="0"/>
                  </a:rPr>
                  <a:t>ME </a:t>
                </a:r>
                <a:r>
                  <a:rPr lang="ru-RU" sz="1800" dirty="0">
                    <a:latin typeface="Times New Roman" pitchFamily="18" charset="0"/>
                    <a:cs typeface="Times New Roman" pitchFamily="18" charset="0"/>
                  </a:rPr>
                  <a:t>║ </a:t>
                </a:r>
                <a:r>
                  <a:rPr lang="en-US" sz="1800" dirty="0" smtClean="0">
                    <a:latin typeface="Times New Roman" panose="02020603050405020304" pitchFamily="18" charset="0"/>
                    <a:cs typeface="Times New Roman" panose="02020603050405020304" pitchFamily="18" charset="0"/>
                  </a:rPr>
                  <a:t>AC</a:t>
                </a:r>
                <a:r>
                  <a:rPr lang="ru-RU" sz="1800" dirty="0">
                    <a:latin typeface="Times New Roman" panose="02020603050405020304" pitchFamily="18" charset="0"/>
                    <a:cs typeface="Times New Roman" panose="02020603050405020304" pitchFamily="18" charset="0"/>
                  </a:rPr>
                  <a:t>.</a:t>
                </a:r>
                <a:endParaRPr lang="en-US" sz="1800" dirty="0">
                  <a:latin typeface="Times New Roman" panose="02020603050405020304" pitchFamily="18" charset="0"/>
                  <a:cs typeface="Times New Roman" panose="02020603050405020304" pitchFamily="18" charset="0"/>
                </a:endParaRPr>
              </a:p>
              <a:p>
                <a:pPr>
                  <a:buNone/>
                </a:pPr>
                <a:r>
                  <a:rPr lang="en-US" sz="1800" dirty="0">
                    <a:latin typeface="Times New Roman" panose="02020603050405020304" pitchFamily="18" charset="0"/>
                    <a:cs typeface="Times New Roman" panose="02020603050405020304" pitchFamily="18" charset="0"/>
                  </a:rPr>
                  <a:t>4</a:t>
                </a:r>
                <a:r>
                  <a:rPr lang="ru-RU" sz="1800" dirty="0" smtClean="0">
                    <a:latin typeface="Times New Roman" panose="02020603050405020304" pitchFamily="18" charset="0"/>
                    <a:cs typeface="Times New Roman" panose="02020603050405020304" pitchFamily="18" charset="0"/>
                  </a:rPr>
                  <a:t>.</a:t>
                </a:r>
                <a:r>
                  <a:rPr lang="en-US" sz="1800" dirty="0" smtClean="0">
                    <a:latin typeface="Times New Roman" panose="02020603050405020304" pitchFamily="18" charset="0"/>
                    <a:cs typeface="Times New Roman" panose="02020603050405020304" pitchFamily="18" charset="0"/>
                  </a:rPr>
                  <a:t> ME </a:t>
                </a:r>
                <a:r>
                  <a:rPr lang="ru-RU" sz="1800" dirty="0">
                    <a:latin typeface="Times New Roman" pitchFamily="18" charset="0"/>
                    <a:cs typeface="Times New Roman" pitchFamily="18" charset="0"/>
                  </a:rPr>
                  <a:t>║ </a:t>
                </a:r>
                <a:r>
                  <a:rPr lang="en-US" sz="1800" dirty="0" smtClean="0">
                    <a:latin typeface="Times New Roman" panose="02020603050405020304" pitchFamily="18" charset="0"/>
                    <a:cs typeface="Times New Roman" panose="02020603050405020304" pitchFamily="18" charset="0"/>
                  </a:rPr>
                  <a:t>AC</a:t>
                </a:r>
                <a:r>
                  <a:rPr lang="en-US" sz="1800" dirty="0">
                    <a:latin typeface="Times New Roman" panose="02020603050405020304" pitchFamily="18" charset="0"/>
                    <a:cs typeface="Times New Roman" panose="02020603050405020304" pitchFamily="18" charset="0"/>
                  </a:rPr>
                  <a:t>, BC – </a:t>
                </a:r>
                <a:r>
                  <a:rPr lang="ru-RU" sz="1800" dirty="0">
                    <a:latin typeface="Times New Roman" panose="02020603050405020304" pitchFamily="18" charset="0"/>
                    <a:cs typeface="Times New Roman" panose="02020603050405020304" pitchFamily="18" charset="0"/>
                  </a:rPr>
                  <a:t>секущая</a:t>
                </a:r>
                <a:r>
                  <a:rPr lang="ru-RU" sz="1800" dirty="0" smtClean="0">
                    <a:latin typeface="Times New Roman" panose="02020603050405020304" pitchFamily="18" charset="0"/>
                    <a:cs typeface="Times New Roman" panose="02020603050405020304" pitchFamily="18" charset="0"/>
                  </a:rPr>
                  <a:t>,</a:t>
                </a:r>
                <a:r>
                  <a:rPr lang="en-US" sz="1800" dirty="0" smtClean="0">
                    <a:latin typeface="Times New Roman" panose="02020603050405020304" pitchFamily="18" charset="0"/>
                    <a:cs typeface="Times New Roman" panose="02020603050405020304" pitchFamily="18" charset="0"/>
                  </a:rPr>
                  <a:t/>
                </a:r>
                <a:r>
                  <a:rPr lang="ru-RU" sz="1800" dirty="0" smtClean="0">
                    <a:latin typeface="Times New Roman" panose="02020603050405020304" pitchFamily="18" charset="0"/>
                    <a:cs typeface="Times New Roman" panose="02020603050405020304" pitchFamily="18" charset="0"/>
                  </a:rPr>
                  <a:t>значит, </a:t>
                </a:r>
                <a:r>
                  <a:rPr lang="ar-AE" sz="1800" dirty="0" smtClean="0">
                    <a:latin typeface="Times New Roman"/>
                    <a:cs typeface="Times New Roman"/>
                  </a:rPr>
                  <a:t>ے</a:t>
                </a:r>
                <a:r>
                  <a:rPr lang="en-US" sz="1800" dirty="0" smtClean="0">
                    <a:latin typeface="Times New Roman" panose="02020603050405020304" pitchFamily="18" charset="0"/>
                    <a:cs typeface="Times New Roman" panose="02020603050405020304" pitchFamily="18" charset="0"/>
                  </a:rPr>
                  <a:t>MCN = </a:t>
                </a:r>
                <a:r>
                  <a:rPr lang="ar-AE" sz="1800" dirty="0">
                    <a:latin typeface="Times New Roman"/>
                    <a:cs typeface="Times New Roman"/>
                  </a:rPr>
                  <a:t>ے</a:t>
                </a:r>
                <a:r>
                  <a:rPr lang="ru-RU" sz="1800" dirty="0" smtClean="0">
                    <a:latin typeface="Times New Roman" panose="02020603050405020304" pitchFamily="18" charset="0"/>
                    <a:cs typeface="Times New Roman" panose="02020603050405020304" pitchFamily="18" charset="0"/>
                  </a:rPr>
                  <a:t/>
                </a:r>
                <a:r>
                  <a:rPr lang="en-US" sz="1800" dirty="0">
                    <a:latin typeface="Times New Roman" panose="02020603050405020304" pitchFamily="18" charset="0"/>
                    <a:cs typeface="Times New Roman" panose="02020603050405020304" pitchFamily="18" charset="0"/>
                  </a:rPr>
                  <a:t>BME</a:t>
                </a:r>
                <a:r>
                  <a:rPr lang="ru-RU" sz="1800" dirty="0">
                    <a:latin typeface="Times New Roman" panose="02020603050405020304" pitchFamily="18" charset="0"/>
                    <a:cs typeface="Times New Roman" panose="02020603050405020304" pitchFamily="18" charset="0"/>
                  </a:rPr>
                  <a:t>.</a:t>
                </a:r>
              </a:p>
              <a:p>
                <a:pPr>
                  <a:buNone/>
                </a:pPr>
                <a:r>
                  <a:rPr lang="ru-RU" sz="1800" dirty="0">
                    <a:latin typeface="Times New Roman" panose="02020603050405020304" pitchFamily="18" charset="0"/>
                    <a:cs typeface="Times New Roman" panose="02020603050405020304" pitchFamily="18" charset="0"/>
                  </a:rPr>
                  <a:t>5</a:t>
                </a:r>
                <a:r>
                  <a:rPr lang="ru-RU" sz="1800" dirty="0" smtClean="0">
                    <a:latin typeface="Times New Roman" panose="02020603050405020304" pitchFamily="18" charset="0"/>
                    <a:cs typeface="Times New Roman" panose="02020603050405020304" pitchFamily="18" charset="0"/>
                  </a:rPr>
                  <a:t>.</a:t>
                </a:r>
                <a:r>
                  <a:rPr lang="en-US" sz="1800" dirty="0" smtClean="0">
                    <a:latin typeface="Times New Roman" panose="02020603050405020304" pitchFamily="18" charset="0"/>
                    <a:cs typeface="Times New Roman" panose="02020603050405020304" pitchFamily="18" charset="0"/>
                  </a:rPr>
                  <a:t/>
                </a:r>
                <a:r>
                  <a:rPr lang="ru-RU" sz="1800" dirty="0" smtClean="0">
                    <a:latin typeface="Times New Roman" panose="02020603050405020304" pitchFamily="18" charset="0"/>
                    <a:cs typeface="Times New Roman" panose="02020603050405020304" pitchFamily="18" charset="0"/>
                  </a:rPr>
                  <a:t>Треугольники </a:t>
                </a:r>
                <a:r>
                  <a:rPr lang="ru-RU" sz="1800" dirty="0">
                    <a:latin typeface="Times New Roman" panose="02020603050405020304" pitchFamily="18" charset="0"/>
                    <a:cs typeface="Times New Roman" panose="02020603050405020304" pitchFamily="18" charset="0"/>
                  </a:rPr>
                  <a:t>ВЕМ и </a:t>
                </a:r>
                <a:r>
                  <a:rPr lang="en-US" sz="1800" dirty="0">
                    <a:latin typeface="Times New Roman" panose="02020603050405020304" pitchFamily="18" charset="0"/>
                    <a:cs typeface="Times New Roman" panose="02020603050405020304" pitchFamily="18" charset="0"/>
                  </a:rPr>
                  <a:t>MNC – </a:t>
                </a:r>
                <a:r>
                  <a:rPr lang="ru-RU" sz="1800" dirty="0">
                    <a:latin typeface="Times New Roman" panose="02020603050405020304" pitchFamily="18" charset="0"/>
                    <a:cs typeface="Times New Roman" panose="02020603050405020304" pitchFamily="18" charset="0"/>
                  </a:rPr>
                  <a:t>прямоугольные</a:t>
                </a:r>
                <a:r>
                  <a:rPr lang="ru-RU" sz="1800" dirty="0" smtClean="0">
                    <a:latin typeface="Times New Roman" panose="02020603050405020304" pitchFamily="18" charset="0"/>
                    <a:cs typeface="Times New Roman" panose="02020603050405020304" pitchFamily="18" charset="0"/>
                  </a:rPr>
                  <a:t>,</a:t>
                </a:r>
                <a:r>
                  <a:rPr lang="en-US" sz="1800" dirty="0" smtClean="0">
                    <a:latin typeface="Times New Roman" panose="02020603050405020304" pitchFamily="18" charset="0"/>
                    <a:cs typeface="Times New Roman" panose="02020603050405020304" pitchFamily="18" charset="0"/>
                  </a:rPr>
                  <a:t/>
                </a:r>
                <a:r>
                  <a:rPr lang="ru-RU" sz="1800" dirty="0" smtClean="0">
                    <a:latin typeface="Times New Roman" panose="02020603050405020304" pitchFamily="18" charset="0"/>
                    <a:cs typeface="Times New Roman" panose="02020603050405020304" pitchFamily="18" charset="0"/>
                  </a:rPr>
                  <a:t>они </a:t>
                </a:r>
                <a:r>
                  <a:rPr lang="ru-RU" sz="1800" dirty="0">
                    <a:latin typeface="Times New Roman" panose="02020603050405020304" pitchFamily="18" charset="0"/>
                    <a:cs typeface="Times New Roman" panose="02020603050405020304" pitchFamily="18" charset="0"/>
                  </a:rPr>
                  <a:t>равны по гипотенузе и острому углу</a:t>
                </a:r>
                <a:r>
                  <a:rPr lang="ru-RU" sz="1800" dirty="0" smtClean="0">
                    <a:latin typeface="Times New Roman" panose="02020603050405020304" pitchFamily="18" charset="0"/>
                    <a:cs typeface="Times New Roman" panose="02020603050405020304" pitchFamily="18" charset="0"/>
                  </a:rPr>
                  <a:t>,</a:t>
                </a:r>
                <a:r>
                  <a:rPr lang="en-US" sz="1800" dirty="0" smtClean="0">
                    <a:latin typeface="Times New Roman" panose="02020603050405020304" pitchFamily="18" charset="0"/>
                    <a:cs typeface="Times New Roman" panose="02020603050405020304" pitchFamily="18" charset="0"/>
                  </a:rPr>
                  <a:t/>
                </a:r>
                <a:r>
                  <a:rPr lang="ru-RU" sz="1800" dirty="0" smtClean="0">
                    <a:latin typeface="Times New Roman" panose="02020603050405020304" pitchFamily="18" charset="0"/>
                    <a:cs typeface="Times New Roman" panose="02020603050405020304" pitchFamily="18" charset="0"/>
                  </a:rPr>
                  <a:t>тогда </a:t>
                </a:r>
                <a:r>
                  <a:rPr lang="ru-RU" sz="1800" dirty="0">
                    <a:latin typeface="Times New Roman" panose="02020603050405020304" pitchFamily="18" charset="0"/>
                    <a:cs typeface="Times New Roman" panose="02020603050405020304" pitchFamily="18" charset="0"/>
                  </a:rPr>
                  <a:t>ВЕ=М</a:t>
                </a:r>
                <a:r>
                  <a:rPr lang="en-US" sz="1800" dirty="0">
                    <a:latin typeface="Times New Roman" panose="02020603050405020304" pitchFamily="18" charset="0"/>
                    <a:cs typeface="Times New Roman" panose="02020603050405020304" pitchFamily="18" charset="0"/>
                  </a:rPr>
                  <a:t>N=8.</a:t>
                </a:r>
              </a:p>
              <a:p>
                <a:pPr>
                  <a:buNone/>
                </a:pPr>
                <a:r>
                  <a:rPr lang="en-US" sz="1800" dirty="0" smtClean="0">
                    <a:latin typeface="Times New Roman" panose="02020603050405020304" pitchFamily="18" charset="0"/>
                    <a:cs typeface="Times New Roman" panose="02020603050405020304" pitchFamily="18" charset="0"/>
                  </a:rPr>
                  <a:t>6. MEFN - </a:t>
                </a:r>
                <a:r>
                  <a:rPr lang="ru-RU" sz="1800" dirty="0">
                    <a:latin typeface="Times New Roman" panose="02020603050405020304" pitchFamily="18" charset="0"/>
                    <a:cs typeface="Times New Roman" panose="02020603050405020304" pitchFamily="18" charset="0"/>
                  </a:rPr>
                  <a:t>прямоугольник</a:t>
                </a:r>
                <a:r>
                  <a:rPr lang="ru-RU" sz="1800" dirty="0" smtClean="0">
                    <a:latin typeface="Times New Roman" panose="02020603050405020304" pitchFamily="18" charset="0"/>
                    <a:cs typeface="Times New Roman" panose="02020603050405020304" pitchFamily="18" charset="0"/>
                  </a:rPr>
                  <a:t>,</a:t>
                </a:r>
                <a:r>
                  <a:rPr lang="en-US" sz="1800" dirty="0" smtClean="0">
                    <a:latin typeface="Times New Roman" panose="02020603050405020304" pitchFamily="18" charset="0"/>
                    <a:cs typeface="Times New Roman" panose="02020603050405020304" pitchFamily="18" charset="0"/>
                  </a:rPr>
                  <a:t/>
                </a:r>
                <a:r>
                  <a:rPr lang="ru-RU" sz="1800" dirty="0" smtClean="0">
                    <a:latin typeface="Times New Roman" panose="02020603050405020304" pitchFamily="18" charset="0"/>
                    <a:cs typeface="Times New Roman" panose="02020603050405020304" pitchFamily="18" charset="0"/>
                  </a:rPr>
                  <a:t>тогда </a:t>
                </a:r>
                <a:r>
                  <a:rPr lang="en-US" sz="1800" dirty="0" smtClean="0">
                    <a:latin typeface="Times New Roman" panose="02020603050405020304" pitchFamily="18" charset="0"/>
                    <a:cs typeface="Times New Roman" panose="02020603050405020304" pitchFamily="18" charset="0"/>
                  </a:rPr>
                  <a:t>EF = MN = 8.</a:t>
                </a:r>
                <a:endParaRPr lang="en-US" sz="1800" dirty="0">
                  <a:latin typeface="Times New Roman" panose="02020603050405020304" pitchFamily="18" charset="0"/>
                  <a:cs typeface="Times New Roman" panose="02020603050405020304" pitchFamily="18" charset="0"/>
                </a:endParaRPr>
              </a:p>
              <a:p>
                <a:pPr>
                  <a:buNone/>
                </a:pPr>
                <a:r>
                  <a:rPr lang="en-US" sz="1800" dirty="0">
                    <a:latin typeface="Times New Roman" panose="02020603050405020304" pitchFamily="18" charset="0"/>
                    <a:cs typeface="Times New Roman" panose="02020603050405020304" pitchFamily="18" charset="0"/>
                  </a:rPr>
                  <a:t>7</a:t>
                </a:r>
                <a:r>
                  <a:rPr lang="en-US" sz="1800" dirty="0" smtClean="0">
                    <a:latin typeface="Times New Roman" panose="02020603050405020304" pitchFamily="18" charset="0"/>
                    <a:cs typeface="Times New Roman" panose="02020603050405020304" pitchFamily="18" charset="0"/>
                  </a:rPr>
                  <a:t>. BF = BE + EF = 16</a:t>
                </a:r>
                <a:r>
                  <a:rPr lang="en-US" sz="1800" dirty="0">
                    <a:latin typeface="Times New Roman" panose="02020603050405020304" pitchFamily="18" charset="0"/>
                    <a:cs typeface="Times New Roman" panose="02020603050405020304" pitchFamily="18" charset="0"/>
                  </a:rPr>
                  <a:t>.</a:t>
                </a:r>
              </a:p>
              <a:p>
                <a:pPr>
                  <a:buNone/>
                </a:pPr>
                <a:r>
                  <a:rPr lang="en-US" sz="1800" dirty="0">
                    <a:latin typeface="Times New Roman" panose="02020603050405020304" pitchFamily="18" charset="0"/>
                    <a:cs typeface="Times New Roman" panose="02020603050405020304" pitchFamily="18" charset="0"/>
                  </a:rPr>
                  <a:t>8</a:t>
                </a:r>
                <a:r>
                  <a:rPr lang="en-US" sz="1800" dirty="0" smtClean="0">
                    <a:latin typeface="Times New Roman" panose="02020603050405020304" pitchFamily="18" charset="0"/>
                    <a:cs typeface="Times New Roman" panose="02020603050405020304" pitchFamily="18" charset="0"/>
                  </a:rPr>
                  <a:t>. S </a:t>
                </a:r>
                <a:r>
                  <a:rPr lang="en-US" sz="1800" baseline="-25000" dirty="0">
                    <a:latin typeface="Times New Roman" panose="02020603050405020304" pitchFamily="18" charset="0"/>
                    <a:cs typeface="Times New Roman" panose="02020603050405020304" pitchFamily="18" charset="0"/>
                  </a:rPr>
                  <a:t>ABC</a:t>
                </a:r>
                <a:r>
                  <a:rPr lang="en-US" sz="1800" dirty="0">
                    <a:latin typeface="Times New Roman" panose="02020603050405020304" pitchFamily="18" charset="0"/>
                    <a:cs typeface="Times New Roman" panose="02020603050405020304" pitchFamily="18" charset="0"/>
                  </a:rPr>
                  <a:t> =</a:t>
                </a:r>
                <a:r>
                  <a:rPr lang="ru-RU" sz="1800" dirty="0">
                    <a:cs typeface="Times New Roman" pitchFamily="18" charset="0"/>
                  </a:rPr>
                  <a:t/>
                </a:r>
                <a14:m>
                  <m:oMath xmlns:m="http://schemas.openxmlformats.org/officeDocument/2006/math">
                    <m:f>
                      <m:fPr>
                        <m:ctrlPr>
                          <a:rPr lang="ru-RU" sz="1800" i="1">
                            <a:latin typeface="Cambria Math"/>
                            <a:cs typeface="Times New Roman" pitchFamily="18" charset="0"/>
                          </a:rPr>
                        </m:ctrlPr>
                      </m:fPr>
                      <m:num>
                        <m:r>
                          <a:rPr lang="ru-RU" sz="1800" i="1">
                            <a:latin typeface="Cambria Math"/>
                            <a:cs typeface="Times New Roman" pitchFamily="18" charset="0"/>
                          </a:rPr>
                          <m:t>1</m:t>
                        </m:r>
                      </m:num>
                      <m:den>
                        <m:r>
                          <a:rPr lang="ru-RU" sz="1800" i="1">
                            <a:latin typeface="Cambria Math"/>
                            <a:cs typeface="Times New Roman" pitchFamily="18" charset="0"/>
                          </a:rPr>
                          <m:t>2</m:t>
                        </m:r>
                      </m:den>
                    </m:f>
                  </m:oMath>
                </a14:m>
                <a:r>
                  <a:rPr lang="en-US" sz="1800" dirty="0">
                    <a:latin typeface="Times New Roman" pitchFamily="18" charset="0"/>
                    <a:cs typeface="Times New Roman" pitchFamily="18" charset="0"/>
                  </a:rPr>
                  <a:t> ∙ AC</a:t>
                </a:r>
                <a:r>
                  <a:rPr lang="ru-RU" sz="1800" dirty="0">
                    <a:latin typeface="Times New Roman" pitchFamily="18" charset="0"/>
                    <a:cs typeface="Times New Roman" pitchFamily="18" charset="0"/>
                  </a:rPr>
                  <a:t/>
                </a:r>
                <a:r>
                  <a:rPr lang="en-US" sz="1800" dirty="0">
                    <a:latin typeface="Times New Roman" pitchFamily="18" charset="0"/>
                    <a:cs typeface="Times New Roman" pitchFamily="18" charset="0"/>
                  </a:rPr>
                  <a:t>∙</a:t>
                </a:r>
                <a:r>
                  <a:rPr lang="ru-RU" sz="1800" dirty="0">
                    <a:latin typeface="Times New Roman" pitchFamily="18" charset="0"/>
                    <a:cs typeface="Times New Roman" pitchFamily="18" charset="0"/>
                  </a:rPr>
                  <a:t/>
                </a:r>
                <a:r>
                  <a:rPr lang="en-US" sz="1800" dirty="0">
                    <a:latin typeface="Times New Roman" pitchFamily="18" charset="0"/>
                    <a:cs typeface="Times New Roman" pitchFamily="18" charset="0"/>
                  </a:rPr>
                  <a:t>BF </a:t>
                </a:r>
                <a:r>
                  <a:rPr lang="en-US" sz="1800" dirty="0" smtClean="0">
                    <a:latin typeface="Times New Roman" panose="02020603050405020304" pitchFamily="18" charset="0"/>
                    <a:cs typeface="Times New Roman" panose="02020603050405020304" pitchFamily="18" charset="0"/>
                  </a:rPr>
                  <a:t>= 320 </a:t>
                </a:r>
                <a:r>
                  <a:rPr lang="en-US" sz="1800" dirty="0">
                    <a:latin typeface="Times New Roman" pitchFamily="18" charset="0"/>
                    <a:cs typeface="Times New Roman" pitchFamily="18" charset="0"/>
                  </a:rPr>
                  <a:t>c</a:t>
                </a:r>
                <a:r>
                  <a:rPr lang="ru-RU" sz="1800" dirty="0" smtClean="0">
                    <a:latin typeface="Times New Roman" pitchFamily="18" charset="0"/>
                    <a:cs typeface="Times New Roman" pitchFamily="18" charset="0"/>
                  </a:rPr>
                  <a:t>м</a:t>
                </a:r>
                <a:r>
                  <a:rPr lang="ru-RU" sz="1800" baseline="30000" dirty="0" smtClean="0">
                    <a:latin typeface="Times New Roman" pitchFamily="18" charset="0"/>
                    <a:cs typeface="Times New Roman" pitchFamily="18" charset="0"/>
                  </a:rPr>
                  <a:t>2</a:t>
                </a:r>
                <a:r>
                  <a:rPr lang="en-US" sz="1800" dirty="0" smtClean="0">
                    <a:latin typeface="Times New Roman" panose="02020603050405020304" pitchFamily="18" charset="0"/>
                    <a:cs typeface="Times New Roman" panose="02020603050405020304" pitchFamily="18" charset="0"/>
                  </a:rPr>
                  <a:t>.</a:t>
                </a:r>
                <a:endParaRPr lang="en-US" sz="1800" dirty="0">
                  <a:latin typeface="Times New Roman" panose="02020603050405020304" pitchFamily="18" charset="0"/>
                  <a:cs typeface="Times New Roman" panose="02020603050405020304" pitchFamily="18" charset="0"/>
                </a:endParaRPr>
              </a:p>
              <a:p>
                <a:pPr marL="0" indent="0">
                  <a:lnSpc>
                    <a:spcPct val="150000"/>
                  </a:lnSpc>
                  <a:spcBef>
                    <a:spcPts val="0"/>
                  </a:spcBef>
                  <a:buNone/>
                </a:pPr>
                <a:r>
                  <a:rPr lang="ru-RU" sz="1800" dirty="0" smtClean="0">
                    <a:latin typeface="Times New Roman" pitchFamily="18" charset="0"/>
                    <a:cs typeface="Times New Roman" pitchFamily="18" charset="0"/>
                  </a:rPr>
                  <a:t/>
                </a:r>
                <a:endParaRPr lang="en-US" sz="1800" dirty="0" smtClean="0">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
                </a:r>
                <a:endParaRPr lang="ru-RU" sz="1800" dirty="0">
                  <a:latin typeface="Times New Roman" pitchFamily="18" charset="0"/>
                  <a:cs typeface="Times New Roman" pitchFamily="18" charset="0"/>
                </a:endParaRPr>
              </a:p>
            </p:txBody>
          </p:sp>
        </mc:Choice>
        <mc:Fallback>
          <p:sp>
            <p:nvSpPr>
              <p:cNvPr id="3" name="Содержимое 2"/>
              <p:cNvSpPr>
                <a:spLocks noGrp="1" noRot="1" noChangeAspect="1" noMove="1" noResize="1" noEditPoints="1" noAdjustHandles="1" noChangeArrowheads="1" noChangeShapeType="1" noTextEdit="1"/>
              </p:cNvSpPr>
              <p:nvPr>
                <p:ph sz="half" idx="1"/>
              </p:nvPr>
            </p:nvSpPr>
            <p:spPr>
              <a:xfrm>
                <a:off x="21122" y="1124744"/>
                <a:ext cx="9015373" cy="5616624"/>
              </a:xfrm>
              <a:blipFill rotWithShape="1">
                <a:blip r:embed="rId3" cstate="print"/>
                <a:stretch>
                  <a:fillRect t="-543"/>
                </a:stretch>
              </a:blipFill>
            </p:spPr>
            <p:txBody>
              <a:bodyPr/>
              <a:lstStyle/>
              <a:p>
                <a:r>
                  <a:rPr lang="ru-RU">
                    <a:noFill/>
                  </a:rPr>
                  <a:t> </a:t>
                </a:r>
              </a:p>
            </p:txBody>
          </p:sp>
        </mc:Fallback>
      </mc:AlternateContent>
      <p:cxnSp>
        <p:nvCxnSpPr>
          <p:cNvPr id="14" name="Прямая соединительная линия 13"/>
          <p:cNvCxnSpPr/>
          <p:nvPr/>
        </p:nvCxnSpPr>
        <p:spPr>
          <a:xfrm flipH="1">
            <a:off x="2521877" y="4500570"/>
            <a:ext cx="692801" cy="1541988"/>
          </a:xfrm>
          <a:prstGeom prst="line">
            <a:avLst/>
          </a:prstGeom>
        </p:spPr>
        <p:style>
          <a:lnRef idx="1">
            <a:schemeClr val="dk1"/>
          </a:lnRef>
          <a:fillRef idx="0">
            <a:schemeClr val="dk1"/>
          </a:fillRef>
          <a:effectRef idx="0">
            <a:schemeClr val="dk1"/>
          </a:effectRef>
          <a:fontRef idx="minor">
            <a:schemeClr val="tx1"/>
          </a:fontRef>
        </p:style>
      </p:cxnSp>
      <p:cxnSp>
        <p:nvCxnSpPr>
          <p:cNvPr id="16" name="Прямая соединительная линия 15"/>
          <p:cNvCxnSpPr/>
          <p:nvPr/>
        </p:nvCxnSpPr>
        <p:spPr>
          <a:xfrm>
            <a:off x="3218782" y="4510150"/>
            <a:ext cx="1878967" cy="1524835"/>
          </a:xfrm>
          <a:prstGeom prst="line">
            <a:avLst/>
          </a:prstGeom>
        </p:spPr>
        <p:style>
          <a:lnRef idx="1">
            <a:schemeClr val="dk1"/>
          </a:lnRef>
          <a:fillRef idx="0">
            <a:schemeClr val="dk1"/>
          </a:fillRef>
          <a:effectRef idx="0">
            <a:schemeClr val="dk1"/>
          </a:effectRef>
          <a:fontRef idx="minor">
            <a:schemeClr val="tx1"/>
          </a:fontRef>
        </p:style>
      </p:cxnSp>
      <p:cxnSp>
        <p:nvCxnSpPr>
          <p:cNvPr id="18" name="Прямая соединительная линия 17"/>
          <p:cNvCxnSpPr/>
          <p:nvPr/>
        </p:nvCxnSpPr>
        <p:spPr>
          <a:xfrm>
            <a:off x="2525981" y="6036039"/>
            <a:ext cx="2571768" cy="1588"/>
          </a:xfrm>
          <a:prstGeom prst="line">
            <a:avLst/>
          </a:prstGeom>
        </p:spPr>
        <p:style>
          <a:lnRef idx="1">
            <a:schemeClr val="dk1"/>
          </a:lnRef>
          <a:fillRef idx="0">
            <a:schemeClr val="dk1"/>
          </a:fillRef>
          <a:effectRef idx="0">
            <a:schemeClr val="dk1"/>
          </a:effectRef>
          <a:fontRef idx="minor">
            <a:schemeClr val="tx1"/>
          </a:fontRef>
        </p:style>
      </p:cxnSp>
      <p:cxnSp>
        <p:nvCxnSpPr>
          <p:cNvPr id="20" name="Прямая соединительная линия 19"/>
          <p:cNvCxnSpPr/>
          <p:nvPr/>
        </p:nvCxnSpPr>
        <p:spPr>
          <a:xfrm flipH="1">
            <a:off x="4154161" y="5271564"/>
            <a:ext cx="1588" cy="756170"/>
          </a:xfrm>
          <a:prstGeom prst="line">
            <a:avLst/>
          </a:prstGeom>
        </p:spPr>
        <p:style>
          <a:lnRef idx="1">
            <a:schemeClr val="dk1"/>
          </a:lnRef>
          <a:fillRef idx="0">
            <a:schemeClr val="dk1"/>
          </a:fillRef>
          <a:effectRef idx="0">
            <a:schemeClr val="dk1"/>
          </a:effectRef>
          <a:fontRef idx="minor">
            <a:schemeClr val="tx1"/>
          </a:fontRef>
        </p:style>
      </p:cxnSp>
      <p:sp>
        <p:nvSpPr>
          <p:cNvPr id="21" name="Прямоугольник 20"/>
          <p:cNvSpPr/>
          <p:nvPr/>
        </p:nvSpPr>
        <p:spPr>
          <a:xfrm>
            <a:off x="2214546" y="6052543"/>
            <a:ext cx="340158" cy="369332"/>
          </a:xfrm>
          <a:prstGeom prst="rect">
            <a:avLst/>
          </a:prstGeom>
        </p:spPr>
        <p:txBody>
          <a:bodyPr wrap="none">
            <a:spAutoFit/>
          </a:bodyPr>
          <a:lstStyle/>
          <a:p>
            <a:r>
              <a:rPr lang="ru-RU" dirty="0" smtClean="0"/>
              <a:t>А</a:t>
            </a:r>
            <a:endParaRPr lang="ru-RU" dirty="0"/>
          </a:p>
        </p:txBody>
      </p:sp>
      <p:sp>
        <p:nvSpPr>
          <p:cNvPr id="22" name="Прямоугольник 21"/>
          <p:cNvSpPr/>
          <p:nvPr/>
        </p:nvSpPr>
        <p:spPr>
          <a:xfrm>
            <a:off x="4100219" y="4926115"/>
            <a:ext cx="399468" cy="369332"/>
          </a:xfrm>
          <a:prstGeom prst="rect">
            <a:avLst/>
          </a:prstGeom>
        </p:spPr>
        <p:txBody>
          <a:bodyPr wrap="none">
            <a:spAutoFit/>
          </a:bodyPr>
          <a:lstStyle/>
          <a:p>
            <a:r>
              <a:rPr lang="en-US" dirty="0" smtClean="0"/>
              <a:t>M</a:t>
            </a:r>
            <a:endParaRPr lang="ru-RU" dirty="0"/>
          </a:p>
        </p:txBody>
      </p:sp>
      <p:sp>
        <p:nvSpPr>
          <p:cNvPr id="819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819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t>
            </a:r>
            <a:endParaRPr kumimoji="0" lang="en-US" sz="1800" b="0" i="0" u="none" strike="noStrike" cap="none" normalizeH="0" baseline="0" dirty="0" smtClean="0">
              <a:ln>
                <a:noFill/>
              </a:ln>
              <a:solidFill>
                <a:schemeClr val="tx1"/>
              </a:solidFill>
              <a:effectLst/>
              <a:latin typeface="Arial" pitchFamily="34" charset="0"/>
            </a:endParaRPr>
          </a:p>
        </p:txBody>
      </p:sp>
      <p:sp>
        <p:nvSpPr>
          <p:cNvPr id="13" name="TextBox 12"/>
          <p:cNvSpPr txBox="1"/>
          <p:nvPr/>
        </p:nvSpPr>
        <p:spPr>
          <a:xfrm>
            <a:off x="4144864" y="6042558"/>
            <a:ext cx="286546" cy="369332"/>
          </a:xfrm>
          <a:prstGeom prst="rect">
            <a:avLst/>
          </a:prstGeom>
          <a:noFill/>
        </p:spPr>
        <p:txBody>
          <a:bodyPr wrap="square" rtlCol="0">
            <a:spAutoFit/>
          </a:bodyPr>
          <a:lstStyle/>
          <a:p>
            <a:r>
              <a:rPr lang="en-US" dirty="0" smtClean="0"/>
              <a:t>N</a:t>
            </a:r>
            <a:endParaRPr lang="ru-RU" dirty="0"/>
          </a:p>
        </p:txBody>
      </p:sp>
      <p:sp>
        <p:nvSpPr>
          <p:cNvPr id="34" name="Прямоугольник 33"/>
          <p:cNvSpPr/>
          <p:nvPr/>
        </p:nvSpPr>
        <p:spPr>
          <a:xfrm>
            <a:off x="3011980" y="4087252"/>
            <a:ext cx="335348" cy="369332"/>
          </a:xfrm>
          <a:prstGeom prst="rect">
            <a:avLst/>
          </a:prstGeom>
        </p:spPr>
        <p:txBody>
          <a:bodyPr wrap="none">
            <a:spAutoFit/>
          </a:bodyPr>
          <a:lstStyle/>
          <a:p>
            <a:r>
              <a:rPr lang="ru-RU" dirty="0" smtClean="0"/>
              <a:t>В</a:t>
            </a:r>
            <a:endParaRPr lang="ru-RU" dirty="0"/>
          </a:p>
        </p:txBody>
      </p:sp>
      <p:cxnSp>
        <p:nvCxnSpPr>
          <p:cNvPr id="31" name="Соединительная линия уступом 30"/>
          <p:cNvCxnSpPr>
            <a:endCxn id="13" idx="0"/>
          </p:cNvCxnSpPr>
          <p:nvPr/>
        </p:nvCxnSpPr>
        <p:spPr>
          <a:xfrm>
            <a:off x="4154161" y="5928902"/>
            <a:ext cx="133976" cy="113656"/>
          </a:xfrm>
          <a:prstGeom prst="bentConnector2">
            <a:avLst/>
          </a:prstGeom>
        </p:spPr>
        <p:style>
          <a:lnRef idx="1">
            <a:schemeClr val="dk1"/>
          </a:lnRef>
          <a:fillRef idx="0">
            <a:schemeClr val="dk1"/>
          </a:fillRef>
          <a:effectRef idx="0">
            <a:schemeClr val="dk1"/>
          </a:effectRef>
          <a:fontRef idx="minor">
            <a:schemeClr val="tx1"/>
          </a:fontRef>
        </p:style>
      </p:cxnSp>
      <p:sp>
        <p:nvSpPr>
          <p:cNvPr id="44" name="Прямоугольник 43"/>
          <p:cNvSpPr/>
          <p:nvPr/>
        </p:nvSpPr>
        <p:spPr>
          <a:xfrm>
            <a:off x="5047714" y="6023817"/>
            <a:ext cx="332142" cy="369332"/>
          </a:xfrm>
          <a:prstGeom prst="rect">
            <a:avLst/>
          </a:prstGeom>
        </p:spPr>
        <p:txBody>
          <a:bodyPr wrap="none">
            <a:spAutoFit/>
          </a:bodyPr>
          <a:lstStyle/>
          <a:p>
            <a:r>
              <a:rPr lang="ru-RU" dirty="0"/>
              <a:t>С</a:t>
            </a:r>
          </a:p>
        </p:txBody>
      </p:sp>
      <p:cxnSp>
        <p:nvCxnSpPr>
          <p:cNvPr id="40" name="Прямая соединительная линия 39"/>
          <p:cNvCxnSpPr>
            <a:endCxn id="70" idx="0"/>
          </p:cNvCxnSpPr>
          <p:nvPr/>
        </p:nvCxnSpPr>
        <p:spPr>
          <a:xfrm>
            <a:off x="3214678" y="4515783"/>
            <a:ext cx="0" cy="1536760"/>
          </a:xfrm>
          <a:prstGeom prst="line">
            <a:avLst/>
          </a:prstGeom>
        </p:spPr>
        <p:style>
          <a:lnRef idx="1">
            <a:schemeClr val="dk1"/>
          </a:lnRef>
          <a:fillRef idx="0">
            <a:schemeClr val="dk1"/>
          </a:fillRef>
          <a:effectRef idx="0">
            <a:schemeClr val="dk1"/>
          </a:effectRef>
          <a:fontRef idx="minor">
            <a:schemeClr val="tx1"/>
          </a:fontRef>
        </p:style>
      </p:cxnSp>
      <p:cxnSp>
        <p:nvCxnSpPr>
          <p:cNvPr id="47" name="Прямая соединительная линия 46"/>
          <p:cNvCxnSpPr/>
          <p:nvPr/>
        </p:nvCxnSpPr>
        <p:spPr>
          <a:xfrm>
            <a:off x="4155749" y="5285200"/>
            <a:ext cx="0" cy="767343"/>
          </a:xfrm>
          <a:prstGeom prst="line">
            <a:avLst/>
          </a:prstGeom>
        </p:spPr>
        <p:style>
          <a:lnRef idx="1">
            <a:schemeClr val="dk1"/>
          </a:lnRef>
          <a:fillRef idx="0">
            <a:schemeClr val="dk1"/>
          </a:fillRef>
          <a:effectRef idx="0">
            <a:schemeClr val="dk1"/>
          </a:effectRef>
          <a:fontRef idx="minor">
            <a:schemeClr val="tx1"/>
          </a:fontRef>
        </p:style>
      </p:cxnSp>
      <p:cxnSp>
        <p:nvCxnSpPr>
          <p:cNvPr id="48" name="Прямая соединительная линия 47"/>
          <p:cNvCxnSpPr/>
          <p:nvPr/>
        </p:nvCxnSpPr>
        <p:spPr>
          <a:xfrm flipH="1" flipV="1">
            <a:off x="3205381" y="5245013"/>
            <a:ext cx="939483" cy="22213"/>
          </a:xfrm>
          <a:prstGeom prst="line">
            <a:avLst/>
          </a:prstGeom>
        </p:spPr>
        <p:style>
          <a:lnRef idx="1">
            <a:schemeClr val="dk1"/>
          </a:lnRef>
          <a:fillRef idx="0">
            <a:schemeClr val="dk1"/>
          </a:fillRef>
          <a:effectRef idx="0">
            <a:schemeClr val="dk1"/>
          </a:effectRef>
          <a:fontRef idx="minor">
            <a:schemeClr val="tx1"/>
          </a:fontRef>
        </p:style>
      </p:cxnSp>
      <p:sp>
        <p:nvSpPr>
          <p:cNvPr id="56" name="Дуга 55"/>
          <p:cNvSpPr/>
          <p:nvPr/>
        </p:nvSpPr>
        <p:spPr>
          <a:xfrm rot="19089023" flipH="1">
            <a:off x="3838840" y="5091624"/>
            <a:ext cx="274431" cy="201311"/>
          </a:xfrm>
          <a:prstGeom prst="arc">
            <a:avLst>
              <a:gd name="adj1" fmla="val 15180645"/>
              <a:gd name="adj2" fmla="val 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ru-RU"/>
          </a:p>
        </p:txBody>
      </p:sp>
      <p:sp>
        <p:nvSpPr>
          <p:cNvPr id="58" name="Дуга 57"/>
          <p:cNvSpPr/>
          <p:nvPr/>
        </p:nvSpPr>
        <p:spPr>
          <a:xfrm rot="16465124">
            <a:off x="4782994" y="5904194"/>
            <a:ext cx="270865" cy="239243"/>
          </a:xfrm>
          <a:prstGeom prst="arc">
            <a:avLst>
              <a:gd name="adj1" fmla="val 15180645"/>
              <a:gd name="adj2" fmla="val 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ru-RU"/>
          </a:p>
        </p:txBody>
      </p:sp>
      <p:cxnSp>
        <p:nvCxnSpPr>
          <p:cNvPr id="51" name="Прямая соединительная линия 50"/>
          <p:cNvCxnSpPr/>
          <p:nvPr/>
        </p:nvCxnSpPr>
        <p:spPr>
          <a:xfrm flipH="1">
            <a:off x="3635896" y="4797152"/>
            <a:ext cx="171864" cy="188552"/>
          </a:xfrm>
          <a:prstGeom prst="line">
            <a:avLst/>
          </a:prstGeom>
        </p:spPr>
        <p:style>
          <a:lnRef idx="1">
            <a:schemeClr val="dk1"/>
          </a:lnRef>
          <a:fillRef idx="0">
            <a:schemeClr val="dk1"/>
          </a:fillRef>
          <a:effectRef idx="0">
            <a:schemeClr val="dk1"/>
          </a:effectRef>
          <a:fontRef idx="minor">
            <a:schemeClr val="tx1"/>
          </a:fontRef>
        </p:style>
      </p:cxnSp>
      <p:cxnSp>
        <p:nvCxnSpPr>
          <p:cNvPr id="61" name="Прямая соединительная линия 60"/>
          <p:cNvCxnSpPr/>
          <p:nvPr/>
        </p:nvCxnSpPr>
        <p:spPr>
          <a:xfrm flipH="1">
            <a:off x="4572000" y="5572888"/>
            <a:ext cx="171864" cy="188552"/>
          </a:xfrm>
          <a:prstGeom prst="line">
            <a:avLst/>
          </a:prstGeom>
        </p:spPr>
        <p:style>
          <a:lnRef idx="1">
            <a:schemeClr val="dk1"/>
          </a:lnRef>
          <a:fillRef idx="0">
            <a:schemeClr val="dk1"/>
          </a:fillRef>
          <a:effectRef idx="0">
            <a:schemeClr val="dk1"/>
          </a:effectRef>
          <a:fontRef idx="minor">
            <a:schemeClr val="tx1"/>
          </a:fontRef>
        </p:style>
      </p:cxnSp>
      <p:sp>
        <p:nvSpPr>
          <p:cNvPr id="64" name="Прямоугольник 63"/>
          <p:cNvSpPr/>
          <p:nvPr/>
        </p:nvSpPr>
        <p:spPr>
          <a:xfrm>
            <a:off x="2868277" y="5141311"/>
            <a:ext cx="335348" cy="369332"/>
          </a:xfrm>
          <a:prstGeom prst="rect">
            <a:avLst/>
          </a:prstGeom>
        </p:spPr>
        <p:txBody>
          <a:bodyPr wrap="none">
            <a:spAutoFit/>
          </a:bodyPr>
          <a:lstStyle/>
          <a:p>
            <a:r>
              <a:rPr lang="en-US" dirty="0"/>
              <a:t>E</a:t>
            </a:r>
            <a:endParaRPr lang="ru-RU" dirty="0"/>
          </a:p>
        </p:txBody>
      </p:sp>
      <p:sp>
        <p:nvSpPr>
          <p:cNvPr id="70" name="Прямоугольник 69"/>
          <p:cNvSpPr/>
          <p:nvPr/>
        </p:nvSpPr>
        <p:spPr>
          <a:xfrm>
            <a:off x="3047004" y="6052543"/>
            <a:ext cx="335348" cy="369332"/>
          </a:xfrm>
          <a:prstGeom prst="rect">
            <a:avLst/>
          </a:prstGeom>
        </p:spPr>
        <p:txBody>
          <a:bodyPr wrap="none">
            <a:spAutoFit/>
          </a:bodyPr>
          <a:lstStyle/>
          <a:p>
            <a:r>
              <a:rPr lang="en-US" dirty="0" smtClean="0"/>
              <a:t>F</a:t>
            </a:r>
            <a:endParaRPr lang="ru-RU" dirty="0"/>
          </a:p>
        </p:txBody>
      </p:sp>
      <p:cxnSp>
        <p:nvCxnSpPr>
          <p:cNvPr id="41" name="Соединительная линия уступом 40"/>
          <p:cNvCxnSpPr/>
          <p:nvPr/>
        </p:nvCxnSpPr>
        <p:spPr>
          <a:xfrm>
            <a:off x="3213352" y="5910161"/>
            <a:ext cx="133976" cy="113656"/>
          </a:xfrm>
          <a:prstGeom prst="bentConnector2">
            <a:avLst/>
          </a:prstGeom>
        </p:spPr>
        <p:style>
          <a:lnRef idx="1">
            <a:schemeClr val="dk1"/>
          </a:lnRef>
          <a:fillRef idx="0">
            <a:schemeClr val="dk1"/>
          </a:fillRef>
          <a:effectRef idx="0">
            <a:schemeClr val="dk1"/>
          </a:effectRef>
          <a:fontRef idx="minor">
            <a:schemeClr val="tx1"/>
          </a:fontRef>
        </p:style>
      </p:cxnSp>
      <p:cxnSp>
        <p:nvCxnSpPr>
          <p:cNvPr id="42" name="Соединительная линия уступом 41"/>
          <p:cNvCxnSpPr/>
          <p:nvPr/>
        </p:nvCxnSpPr>
        <p:spPr>
          <a:xfrm>
            <a:off x="3214678" y="5135452"/>
            <a:ext cx="133976" cy="113656"/>
          </a:xfrm>
          <a:prstGeom prst="bentConnector2">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9459286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928</TotalTime>
  <Words>423</Words>
  <Application>Microsoft Office PowerPoint</Application>
  <PresentationFormat>Экран (4:3)</PresentationFormat>
  <Paragraphs>140</Paragraphs>
  <Slides>16</Slides>
  <Notes>8</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Городская</vt:lpstr>
      <vt:lpstr>Мастер класс  Виды геометрических задач на треугольники и четырехугольники Способы их решения. Разбор типичных ошибок</vt:lpstr>
      <vt:lpstr>Слайд 2</vt:lpstr>
      <vt:lpstr>Виды геометрических задач</vt:lpstr>
      <vt:lpstr>Задача на вычисление площади треугольника. 7 способов                                </vt:lpstr>
      <vt:lpstr>Решение. Способ 1</vt:lpstr>
      <vt:lpstr>Решение. Способ 2</vt:lpstr>
      <vt:lpstr>Решение. Способ 3</vt:lpstr>
      <vt:lpstr>Решение. Способ 4</vt:lpstr>
      <vt:lpstr>Решение. Способ 5</vt:lpstr>
      <vt:lpstr>Решение. Способ 6</vt:lpstr>
      <vt:lpstr>Решение. Способ 7</vt:lpstr>
      <vt:lpstr>Слайд 12</vt:lpstr>
      <vt:lpstr>Слайд 13</vt:lpstr>
      <vt:lpstr>Типичные ошибки</vt:lpstr>
      <vt:lpstr>                      Вывод     Учиться  решать   геометрические задачи- это значит не только подготовиться   к хорошей сдаче экзамена, но и  научиться   логически мыслить, доказательно отстаивать свою точку зрения, уметь творчески подходить к любому делу.   </vt:lpstr>
      <vt:lpstr>       Спасибо за внимание!</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103</cp:revision>
  <dcterms:created xsi:type="dcterms:W3CDTF">2017-02-10T15:22:05Z</dcterms:created>
  <dcterms:modified xsi:type="dcterms:W3CDTF">2024-10-25T06:14:33Z</dcterms:modified>
</cp:coreProperties>
</file>